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853" r:id="rId2"/>
    <p:sldId id="1099" r:id="rId3"/>
    <p:sldId id="1119" r:id="rId4"/>
    <p:sldId id="1100" r:id="rId5"/>
    <p:sldId id="1101" r:id="rId6"/>
    <p:sldId id="1102" r:id="rId7"/>
    <p:sldId id="1103" r:id="rId8"/>
    <p:sldId id="1104" r:id="rId9"/>
    <p:sldId id="1105" r:id="rId10"/>
    <p:sldId id="1106" r:id="rId11"/>
    <p:sldId id="1107" r:id="rId12"/>
    <p:sldId id="1108" r:id="rId13"/>
    <p:sldId id="1109" r:id="rId14"/>
    <p:sldId id="1110" r:id="rId15"/>
    <p:sldId id="1111" r:id="rId16"/>
    <p:sldId id="1112" r:id="rId17"/>
    <p:sldId id="1113" r:id="rId18"/>
    <p:sldId id="1114" r:id="rId19"/>
    <p:sldId id="1116" r:id="rId20"/>
    <p:sldId id="1117" r:id="rId21"/>
    <p:sldId id="1126" r:id="rId22"/>
    <p:sldId id="1118" r:id="rId23"/>
    <p:sldId id="1064" r:id="rId24"/>
    <p:sldId id="1065" r:id="rId25"/>
    <p:sldId id="1066" r:id="rId26"/>
    <p:sldId id="1068" r:id="rId27"/>
    <p:sldId id="1069" r:id="rId28"/>
    <p:sldId id="1070" r:id="rId29"/>
    <p:sldId id="1071" r:id="rId30"/>
    <p:sldId id="1072" r:id="rId31"/>
    <p:sldId id="1121" r:id="rId32"/>
    <p:sldId id="1073" r:id="rId33"/>
    <p:sldId id="1074" r:id="rId34"/>
    <p:sldId id="1030" r:id="rId35"/>
    <p:sldId id="1076" r:id="rId36"/>
    <p:sldId id="1135" r:id="rId37"/>
    <p:sldId id="1077" r:id="rId38"/>
    <p:sldId id="1078" r:id="rId39"/>
    <p:sldId id="1079" r:id="rId40"/>
    <p:sldId id="1080" r:id="rId41"/>
    <p:sldId id="1031" r:id="rId42"/>
    <p:sldId id="1081" r:id="rId43"/>
    <p:sldId id="1083" r:id="rId44"/>
    <p:sldId id="1082" r:id="rId45"/>
    <p:sldId id="1084" r:id="rId46"/>
    <p:sldId id="1085" r:id="rId47"/>
    <p:sldId id="1034" r:id="rId48"/>
    <p:sldId id="1086" r:id="rId49"/>
    <p:sldId id="1087" r:id="rId50"/>
    <p:sldId id="1088" r:id="rId51"/>
    <p:sldId id="1089" r:id="rId52"/>
    <p:sldId id="1091" r:id="rId53"/>
    <p:sldId id="1090" r:id="rId54"/>
    <p:sldId id="1093" r:id="rId55"/>
    <p:sldId id="1097" r:id="rId56"/>
    <p:sldId id="1096" r:id="rId57"/>
    <p:sldId id="1098" r:id="rId58"/>
    <p:sldId id="1094" r:id="rId59"/>
    <p:sldId id="1092" r:id="rId60"/>
    <p:sldId id="1127" r:id="rId61"/>
    <p:sldId id="1128" r:id="rId62"/>
    <p:sldId id="1129" r:id="rId63"/>
    <p:sldId id="1130" r:id="rId64"/>
    <p:sldId id="1131" r:id="rId65"/>
    <p:sldId id="1132" r:id="rId66"/>
    <p:sldId id="1133" r:id="rId67"/>
    <p:sldId id="1134" r:id="rId68"/>
  </p:sldIdLst>
  <p:sldSz cx="9144000" cy="6858000" type="screen4x3"/>
  <p:notesSz cx="6781800" cy="9918700"/>
  <p:defaultTex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701"/>
    <a:srgbClr val="CC9900"/>
    <a:srgbClr val="FFFF66"/>
    <a:srgbClr val="FFFF99"/>
    <a:srgbClr val="FFCC99"/>
    <a:srgbClr val="FFCC66"/>
    <a:srgbClr val="3333CC"/>
    <a:srgbClr val="52B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0154" autoAdjust="0"/>
  </p:normalViewPr>
  <p:slideViewPr>
    <p:cSldViewPr>
      <p:cViewPr varScale="1">
        <p:scale>
          <a:sx n="68" d="100"/>
          <a:sy n="68" d="100"/>
        </p:scale>
        <p:origin x="130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vl1pPr>
          </a:lstStyle>
          <a:p>
            <a:pPr>
              <a:defRPr/>
            </a:pPr>
            <a:endParaRPr lang="en-US" altLang="de-DE"/>
          </a:p>
        </p:txBody>
      </p:sp>
      <p:sp>
        <p:nvSpPr>
          <p:cNvPr id="132099" name="Rectangle 3"/>
          <p:cNvSpPr>
            <a:spLocks noGrp="1" noChangeArrowheads="1"/>
          </p:cNvSpPr>
          <p:nvPr>
            <p:ph type="dt" sz="quarter"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en-US" altLang="de-DE"/>
          </a:p>
        </p:txBody>
      </p:sp>
      <p:sp>
        <p:nvSpPr>
          <p:cNvPr id="132100" name="Rectangle 4"/>
          <p:cNvSpPr>
            <a:spLocks noGrp="1" noChangeArrowheads="1"/>
          </p:cNvSpPr>
          <p:nvPr>
            <p:ph type="ftr" sz="quarter" idx="2"/>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vl1pPr>
          </a:lstStyle>
          <a:p>
            <a:pPr>
              <a:defRPr/>
            </a:pPr>
            <a:endParaRPr lang="en-US" altLang="de-DE"/>
          </a:p>
        </p:txBody>
      </p:sp>
      <p:sp>
        <p:nvSpPr>
          <p:cNvPr id="132101" name="Rectangle 5"/>
          <p:cNvSpPr>
            <a:spLocks noGrp="1" noChangeArrowheads="1"/>
          </p:cNvSpPr>
          <p:nvPr>
            <p:ph type="sldNum" sz="quarter" idx="3"/>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E5A8AB54-7787-4AC4-BDC4-86C8883C3FFB}" type="slidenum">
              <a:rPr lang="en-US" altLang="de-DE"/>
              <a:pPr>
                <a:defRPr/>
              </a:pPr>
              <a:t>‹Nr.›</a:t>
            </a:fld>
            <a:endParaRPr lang="en-US" altLang="de-DE"/>
          </a:p>
        </p:txBody>
      </p:sp>
    </p:spTree>
    <p:extLst>
      <p:ext uri="{BB962C8B-B14F-4D97-AF65-F5344CB8AC3E}">
        <p14:creationId xmlns:p14="http://schemas.microsoft.com/office/powerpoint/2010/main" val="2064546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vl1pPr>
          </a:lstStyle>
          <a:p>
            <a:pPr>
              <a:defRPr/>
            </a:pPr>
            <a:endParaRPr lang="de-DE" altLang="de-DE"/>
          </a:p>
        </p:txBody>
      </p:sp>
      <p:sp>
        <p:nvSpPr>
          <p:cNvPr id="3075" name="Rectangle 3"/>
          <p:cNvSpPr>
            <a:spLocks noGrp="1" noChangeArrowheads="1"/>
          </p:cNvSpPr>
          <p:nvPr>
            <p:ph type="dt"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de-DE" altLang="de-DE"/>
          </a:p>
        </p:txBody>
      </p:sp>
      <p:sp>
        <p:nvSpPr>
          <p:cNvPr id="54276"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7863" y="4711700"/>
            <a:ext cx="542607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vl1pPr>
          </a:lstStyle>
          <a:p>
            <a:pPr>
              <a:defRPr/>
            </a:pPr>
            <a:endParaRPr lang="de-DE" altLang="de-DE"/>
          </a:p>
        </p:txBody>
      </p:sp>
      <p:sp>
        <p:nvSpPr>
          <p:cNvPr id="3079" name="Rectangle 7"/>
          <p:cNvSpPr>
            <a:spLocks noGrp="1" noChangeArrowheads="1"/>
          </p:cNvSpPr>
          <p:nvPr>
            <p:ph type="sldNum" sz="quarter" idx="5"/>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29CEF06C-B910-4FAD-A5E6-775894F8EE33}" type="slidenum">
              <a:rPr lang="de-DE" altLang="de-DE"/>
              <a:pPr>
                <a:defRPr/>
              </a:pPr>
              <a:t>‹Nr.›</a:t>
            </a:fld>
            <a:endParaRPr lang="de-DE" altLang="de-DE"/>
          </a:p>
        </p:txBody>
      </p:sp>
    </p:spTree>
    <p:extLst>
      <p:ext uri="{BB962C8B-B14F-4D97-AF65-F5344CB8AC3E}">
        <p14:creationId xmlns:p14="http://schemas.microsoft.com/office/powerpoint/2010/main" val="602598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xfrm>
            <a:off x="8316913" y="6453188"/>
            <a:ext cx="792162" cy="215900"/>
          </a:xfrm>
          <a:prstGeom prst="rect">
            <a:avLst/>
          </a:prstGeom>
          <a:ln/>
        </p:spPr>
        <p:txBody>
          <a:bodyPr/>
          <a:lstStyle>
            <a:lvl1pPr>
              <a:defRPr/>
            </a:lvl1pPr>
          </a:lstStyle>
          <a:p>
            <a:pPr>
              <a:defRPr/>
            </a:pPr>
            <a:fld id="{73917EFD-3C9F-4F81-B760-9000E55AF854}" type="slidenum">
              <a:rPr lang="de-DE" altLang="de-DE"/>
              <a:pPr>
                <a:defRPr/>
              </a:pPr>
              <a:t>‹Nr.›</a:t>
            </a:fld>
            <a:endParaRPr lang="de-DE" altLang="de-DE"/>
          </a:p>
        </p:txBody>
      </p:sp>
    </p:spTree>
    <p:extLst>
      <p:ext uri="{BB962C8B-B14F-4D97-AF65-F5344CB8AC3E}">
        <p14:creationId xmlns:p14="http://schemas.microsoft.com/office/powerpoint/2010/main" val="30056113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xfrm>
            <a:off x="8316913" y="6453188"/>
            <a:ext cx="792162" cy="215900"/>
          </a:xfrm>
          <a:prstGeom prst="rect">
            <a:avLst/>
          </a:prstGeom>
          <a:ln/>
        </p:spPr>
        <p:txBody>
          <a:bodyPr/>
          <a:lstStyle>
            <a:lvl1pPr>
              <a:defRPr/>
            </a:lvl1pPr>
          </a:lstStyle>
          <a:p>
            <a:pPr>
              <a:defRPr/>
            </a:pPr>
            <a:fld id="{CF7F6EFC-FC9D-4D19-8849-5E2A1F716224}" type="slidenum">
              <a:rPr lang="de-DE" altLang="de-DE"/>
              <a:pPr>
                <a:defRPr/>
              </a:pPr>
              <a:t>‹Nr.›</a:t>
            </a:fld>
            <a:endParaRPr lang="de-DE" altLang="de-DE"/>
          </a:p>
        </p:txBody>
      </p:sp>
    </p:spTree>
    <p:extLst>
      <p:ext uri="{BB962C8B-B14F-4D97-AF65-F5344CB8AC3E}">
        <p14:creationId xmlns:p14="http://schemas.microsoft.com/office/powerpoint/2010/main" val="181976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30175"/>
            <a:ext cx="2057400" cy="653891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30175"/>
            <a:ext cx="6019800" cy="653891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xfrm>
            <a:off x="8316913" y="6453188"/>
            <a:ext cx="792162" cy="215900"/>
          </a:xfrm>
          <a:prstGeom prst="rect">
            <a:avLst/>
          </a:prstGeom>
          <a:ln/>
        </p:spPr>
        <p:txBody>
          <a:bodyPr/>
          <a:lstStyle>
            <a:lvl1pPr>
              <a:defRPr/>
            </a:lvl1pPr>
          </a:lstStyle>
          <a:p>
            <a:pPr>
              <a:defRPr/>
            </a:pPr>
            <a:fld id="{4D01833A-3B55-4D9B-B178-5451B2B2B1D0}" type="slidenum">
              <a:rPr lang="de-DE" altLang="de-DE"/>
              <a:pPr>
                <a:defRPr/>
              </a:pPr>
              <a:t>‹Nr.›</a:t>
            </a:fld>
            <a:endParaRPr lang="de-DE" altLang="de-DE"/>
          </a:p>
        </p:txBody>
      </p:sp>
    </p:spTree>
    <p:extLst>
      <p:ext uri="{BB962C8B-B14F-4D97-AF65-F5344CB8AC3E}">
        <p14:creationId xmlns:p14="http://schemas.microsoft.com/office/powerpoint/2010/main" val="213143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xfrm>
            <a:off x="8316913" y="6453188"/>
            <a:ext cx="792162" cy="215900"/>
          </a:xfrm>
          <a:prstGeom prst="rect">
            <a:avLst/>
          </a:prstGeom>
          <a:ln/>
        </p:spPr>
        <p:txBody>
          <a:bodyPr/>
          <a:lstStyle>
            <a:lvl1pPr>
              <a:defRPr/>
            </a:lvl1pPr>
          </a:lstStyle>
          <a:p>
            <a:pPr>
              <a:defRPr/>
            </a:pPr>
            <a:fld id="{EED81A54-E60C-4E03-A5C6-08FAFB55BF65}" type="slidenum">
              <a:rPr lang="de-DE" altLang="de-DE"/>
              <a:pPr>
                <a:defRPr/>
              </a:pPr>
              <a:t>‹Nr.›</a:t>
            </a:fld>
            <a:endParaRPr lang="de-DE" altLang="de-DE"/>
          </a:p>
        </p:txBody>
      </p:sp>
    </p:spTree>
    <p:extLst>
      <p:ext uri="{BB962C8B-B14F-4D97-AF65-F5344CB8AC3E}">
        <p14:creationId xmlns:p14="http://schemas.microsoft.com/office/powerpoint/2010/main" val="11637256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xfrm>
            <a:off x="8316913" y="6453188"/>
            <a:ext cx="792162" cy="215900"/>
          </a:xfrm>
          <a:prstGeom prst="rect">
            <a:avLst/>
          </a:prstGeom>
          <a:ln/>
        </p:spPr>
        <p:txBody>
          <a:bodyPr/>
          <a:lstStyle>
            <a:lvl1pPr>
              <a:defRPr/>
            </a:lvl1pPr>
          </a:lstStyle>
          <a:p>
            <a:pPr>
              <a:defRPr/>
            </a:pPr>
            <a:fld id="{01ABB0D5-BA17-432A-A083-5E9EB101FCD3}" type="slidenum">
              <a:rPr lang="de-DE" altLang="de-DE"/>
              <a:pPr>
                <a:defRPr/>
              </a:pPr>
              <a:t>‹Nr.›</a:t>
            </a:fld>
            <a:endParaRPr lang="de-DE" altLang="de-DE"/>
          </a:p>
        </p:txBody>
      </p:sp>
    </p:spTree>
    <p:extLst>
      <p:ext uri="{BB962C8B-B14F-4D97-AF65-F5344CB8AC3E}">
        <p14:creationId xmlns:p14="http://schemas.microsoft.com/office/powerpoint/2010/main" val="3972245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692150"/>
            <a:ext cx="4038600" cy="5976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692150"/>
            <a:ext cx="4038600" cy="5976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xfrm>
            <a:off x="8316913" y="6453188"/>
            <a:ext cx="792162" cy="215900"/>
          </a:xfrm>
          <a:prstGeom prst="rect">
            <a:avLst/>
          </a:prstGeom>
          <a:ln/>
        </p:spPr>
        <p:txBody>
          <a:bodyPr/>
          <a:lstStyle>
            <a:lvl1pPr>
              <a:defRPr/>
            </a:lvl1pPr>
          </a:lstStyle>
          <a:p>
            <a:pPr>
              <a:defRPr/>
            </a:pPr>
            <a:fld id="{0F75F677-3C58-4D96-988C-15361F3C177C}" type="slidenum">
              <a:rPr lang="de-DE" altLang="de-DE"/>
              <a:pPr>
                <a:defRPr/>
              </a:pPr>
              <a:t>‹Nr.›</a:t>
            </a:fld>
            <a:endParaRPr lang="de-DE" altLang="de-DE"/>
          </a:p>
        </p:txBody>
      </p:sp>
    </p:spTree>
    <p:extLst>
      <p:ext uri="{BB962C8B-B14F-4D97-AF65-F5344CB8AC3E}">
        <p14:creationId xmlns:p14="http://schemas.microsoft.com/office/powerpoint/2010/main" val="678087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xfrm>
            <a:off x="8316913" y="6453188"/>
            <a:ext cx="792162" cy="215900"/>
          </a:xfrm>
          <a:prstGeom prst="rect">
            <a:avLst/>
          </a:prstGeom>
          <a:ln/>
        </p:spPr>
        <p:txBody>
          <a:bodyPr/>
          <a:lstStyle>
            <a:lvl1pPr>
              <a:defRPr/>
            </a:lvl1pPr>
          </a:lstStyle>
          <a:p>
            <a:pPr>
              <a:defRPr/>
            </a:pPr>
            <a:fld id="{0764C323-AEB0-4F88-A9A5-750A8368DF83}" type="slidenum">
              <a:rPr lang="de-DE" altLang="de-DE"/>
              <a:pPr>
                <a:defRPr/>
              </a:pPr>
              <a:t>‹Nr.›</a:t>
            </a:fld>
            <a:endParaRPr lang="de-DE" altLang="de-DE"/>
          </a:p>
        </p:txBody>
      </p:sp>
    </p:spTree>
    <p:extLst>
      <p:ext uri="{BB962C8B-B14F-4D97-AF65-F5344CB8AC3E}">
        <p14:creationId xmlns:p14="http://schemas.microsoft.com/office/powerpoint/2010/main" val="1176284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xfrm>
            <a:off x="8316913" y="6453188"/>
            <a:ext cx="792162" cy="215900"/>
          </a:xfrm>
          <a:prstGeom prst="rect">
            <a:avLst/>
          </a:prstGeom>
          <a:ln/>
        </p:spPr>
        <p:txBody>
          <a:bodyPr/>
          <a:lstStyle>
            <a:lvl1pPr>
              <a:defRPr/>
            </a:lvl1pPr>
          </a:lstStyle>
          <a:p>
            <a:pPr>
              <a:defRPr/>
            </a:pPr>
            <a:fld id="{281D9343-E757-473A-B365-895B83CA8D9D}" type="slidenum">
              <a:rPr lang="de-DE" altLang="de-DE"/>
              <a:pPr>
                <a:defRPr/>
              </a:pPr>
              <a:t>‹Nr.›</a:t>
            </a:fld>
            <a:endParaRPr lang="de-DE" altLang="de-DE"/>
          </a:p>
        </p:txBody>
      </p:sp>
    </p:spTree>
    <p:extLst>
      <p:ext uri="{BB962C8B-B14F-4D97-AF65-F5344CB8AC3E}">
        <p14:creationId xmlns:p14="http://schemas.microsoft.com/office/powerpoint/2010/main" val="24231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16913" y="6453188"/>
            <a:ext cx="792162" cy="215900"/>
          </a:xfrm>
          <a:prstGeom prst="rect">
            <a:avLst/>
          </a:prstGeom>
          <a:ln/>
        </p:spPr>
        <p:txBody>
          <a:bodyPr/>
          <a:lstStyle>
            <a:lvl1pPr>
              <a:defRPr/>
            </a:lvl1pPr>
          </a:lstStyle>
          <a:p>
            <a:pPr>
              <a:defRPr/>
            </a:pPr>
            <a:fld id="{7DDD45B8-53DB-4219-A026-0A728A62226B}" type="slidenum">
              <a:rPr lang="de-DE" altLang="de-DE"/>
              <a:pPr>
                <a:defRPr/>
              </a:pPr>
              <a:t>‹Nr.›</a:t>
            </a:fld>
            <a:endParaRPr lang="de-DE" altLang="de-DE"/>
          </a:p>
        </p:txBody>
      </p:sp>
    </p:spTree>
    <p:extLst>
      <p:ext uri="{BB962C8B-B14F-4D97-AF65-F5344CB8AC3E}">
        <p14:creationId xmlns:p14="http://schemas.microsoft.com/office/powerpoint/2010/main" val="34175412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xfrm>
            <a:off x="8316913" y="6453188"/>
            <a:ext cx="792162" cy="215900"/>
          </a:xfrm>
          <a:prstGeom prst="rect">
            <a:avLst/>
          </a:prstGeom>
          <a:ln/>
        </p:spPr>
        <p:txBody>
          <a:bodyPr/>
          <a:lstStyle>
            <a:lvl1pPr>
              <a:defRPr/>
            </a:lvl1pPr>
          </a:lstStyle>
          <a:p>
            <a:pPr>
              <a:defRPr/>
            </a:pPr>
            <a:fld id="{3AA39BF1-67B1-444F-97F9-F113A91F134C}" type="slidenum">
              <a:rPr lang="de-DE" altLang="de-DE"/>
              <a:pPr>
                <a:defRPr/>
              </a:pPr>
              <a:t>‹Nr.›</a:t>
            </a:fld>
            <a:endParaRPr lang="de-DE" altLang="de-DE"/>
          </a:p>
        </p:txBody>
      </p:sp>
    </p:spTree>
    <p:extLst>
      <p:ext uri="{BB962C8B-B14F-4D97-AF65-F5344CB8AC3E}">
        <p14:creationId xmlns:p14="http://schemas.microsoft.com/office/powerpoint/2010/main" val="157223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xfrm>
            <a:off x="8316913" y="6453188"/>
            <a:ext cx="792162" cy="215900"/>
          </a:xfrm>
          <a:prstGeom prst="rect">
            <a:avLst/>
          </a:prstGeom>
          <a:ln/>
        </p:spPr>
        <p:txBody>
          <a:bodyPr/>
          <a:lstStyle>
            <a:lvl1pPr>
              <a:defRPr/>
            </a:lvl1pPr>
          </a:lstStyle>
          <a:p>
            <a:pPr>
              <a:defRPr/>
            </a:pPr>
            <a:fld id="{4BE3BA4C-3508-49A6-A43E-A45DAA04756B}" type="slidenum">
              <a:rPr lang="de-DE" altLang="de-DE"/>
              <a:pPr>
                <a:defRPr/>
              </a:pPr>
              <a:t>‹Nr.›</a:t>
            </a:fld>
            <a:endParaRPr lang="de-DE" altLang="de-DE"/>
          </a:p>
        </p:txBody>
      </p:sp>
    </p:spTree>
    <p:extLst>
      <p:ext uri="{BB962C8B-B14F-4D97-AF65-F5344CB8AC3E}">
        <p14:creationId xmlns:p14="http://schemas.microsoft.com/office/powerpoint/2010/main" val="14067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813550"/>
            <a:ext cx="9144000" cy="7143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1027" name="Rectangle 8"/>
          <p:cNvSpPr>
            <a:spLocks noChangeArrowheads="1"/>
          </p:cNvSpPr>
          <p:nvPr/>
        </p:nvSpPr>
        <p:spPr bwMode="auto">
          <a:xfrm>
            <a:off x="0" y="0"/>
            <a:ext cx="9144000" cy="11588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1028" name="Rectangle 2"/>
          <p:cNvSpPr>
            <a:spLocks noGrp="1" noChangeArrowheads="1"/>
          </p:cNvSpPr>
          <p:nvPr>
            <p:ph type="title"/>
          </p:nvPr>
        </p:nvSpPr>
        <p:spPr bwMode="auto">
          <a:xfrm>
            <a:off x="1187450" y="130175"/>
            <a:ext cx="74993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9" name="Rectangle 3"/>
          <p:cNvSpPr>
            <a:spLocks noGrp="1" noChangeArrowheads="1"/>
          </p:cNvSpPr>
          <p:nvPr>
            <p:ph type="body" idx="1"/>
          </p:nvPr>
        </p:nvSpPr>
        <p:spPr bwMode="auto">
          <a:xfrm>
            <a:off x="457200" y="692150"/>
            <a:ext cx="8229600"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endParaRPr lang="de-DE" altLang="de-DE" smtClean="0"/>
          </a:p>
        </p:txBody>
      </p:sp>
      <p:sp>
        <p:nvSpPr>
          <p:cNvPr id="1034" name="Rectangle 14"/>
          <p:cNvSpPr>
            <a:spLocks noChangeArrowheads="1"/>
          </p:cNvSpPr>
          <p:nvPr/>
        </p:nvSpPr>
        <p:spPr bwMode="auto">
          <a:xfrm>
            <a:off x="0" y="549275"/>
            <a:ext cx="9144000" cy="7143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2" name="Textfeld 1"/>
          <p:cNvSpPr txBox="1"/>
          <p:nvPr/>
        </p:nvSpPr>
        <p:spPr>
          <a:xfrm>
            <a:off x="29658" y="6553200"/>
            <a:ext cx="2117888" cy="276999"/>
          </a:xfrm>
          <a:prstGeom prst="rect">
            <a:avLst/>
          </a:prstGeom>
          <a:noFill/>
        </p:spPr>
        <p:txBody>
          <a:bodyPr wrap="none" rtlCol="0">
            <a:spAutoFit/>
          </a:bodyPr>
          <a:lstStyle/>
          <a:p>
            <a:r>
              <a:rPr lang="de-DE" sz="1200" dirty="0" smtClean="0"/>
              <a:t>Design digitaler Schaltkreise</a:t>
            </a:r>
            <a:endParaRPr lang="de-DE" sz="1200" dirty="0"/>
          </a:p>
        </p:txBody>
      </p:sp>
      <p:pic>
        <p:nvPicPr>
          <p:cNvPr id="299011" name="Picture 3" descr="C:\Users\ivan\Desktop\logos\Logo_KIT_v7.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82000" y="193865"/>
            <a:ext cx="685800" cy="3126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userDrawn="1"/>
        </p:nvSpPr>
        <p:spPr>
          <a:xfrm>
            <a:off x="8077200" y="6553200"/>
            <a:ext cx="987322" cy="276999"/>
          </a:xfrm>
          <a:prstGeom prst="rect">
            <a:avLst/>
          </a:prstGeom>
          <a:noFill/>
        </p:spPr>
        <p:txBody>
          <a:bodyPr wrap="none" rtlCol="0">
            <a:spAutoFit/>
          </a:bodyPr>
          <a:lstStyle/>
          <a:p>
            <a:fld id="{388FFEBC-B695-4A04-A503-C39F836099D3}" type="slidenum">
              <a:rPr lang="en-US" smtClean="0"/>
              <a:t>‹Nr.›</a:t>
            </a:fld>
            <a:r>
              <a:rPr lang="en-US" dirty="0" smtClean="0"/>
              <a:t> von </a:t>
            </a:r>
            <a:r>
              <a:rPr lang="en-US" dirty="0" smtClean="0"/>
              <a:t>67</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cs typeface="Arial" charset="0"/>
        </a:defRPr>
      </a:lvl2pPr>
      <a:lvl3pPr algn="ctr" rtl="0" eaLnBrk="0" fontAlgn="base" hangingPunct="0">
        <a:spcBef>
          <a:spcPct val="0"/>
        </a:spcBef>
        <a:spcAft>
          <a:spcPct val="0"/>
        </a:spcAft>
        <a:defRPr sz="2400">
          <a:solidFill>
            <a:schemeClr val="tx2"/>
          </a:solidFill>
          <a:latin typeface="Arial" charset="0"/>
          <a:cs typeface="Arial" charset="0"/>
        </a:defRPr>
      </a:lvl3pPr>
      <a:lvl4pPr algn="ctr" rtl="0" eaLnBrk="0" fontAlgn="base" hangingPunct="0">
        <a:spcBef>
          <a:spcPct val="0"/>
        </a:spcBef>
        <a:spcAft>
          <a:spcPct val="0"/>
        </a:spcAft>
        <a:defRPr sz="2400">
          <a:solidFill>
            <a:schemeClr val="tx2"/>
          </a:solidFill>
          <a:latin typeface="Arial" charset="0"/>
          <a:cs typeface="Arial" charset="0"/>
        </a:defRPr>
      </a:lvl4pPr>
      <a:lvl5pPr algn="ctr" rtl="0" eaLnBrk="0" fontAlgn="base" hangingPunct="0">
        <a:spcBef>
          <a:spcPct val="0"/>
        </a:spcBef>
        <a:spcAft>
          <a:spcPct val="0"/>
        </a:spcAft>
        <a:defRPr sz="2400">
          <a:solidFill>
            <a:schemeClr val="tx2"/>
          </a:solidFill>
          <a:latin typeface="Arial" charset="0"/>
          <a:cs typeface="Arial" charset="0"/>
        </a:defRPr>
      </a:lvl5pPr>
      <a:lvl6pPr marL="457200" algn="ctr" rtl="0" fontAlgn="base">
        <a:spcBef>
          <a:spcPct val="0"/>
        </a:spcBef>
        <a:spcAft>
          <a:spcPct val="0"/>
        </a:spcAft>
        <a:defRPr sz="2400">
          <a:solidFill>
            <a:schemeClr val="tx2"/>
          </a:solidFill>
          <a:latin typeface="Arial" charset="0"/>
          <a:cs typeface="Arial" charset="0"/>
        </a:defRPr>
      </a:lvl6pPr>
      <a:lvl7pPr marL="914400" algn="ctr" rtl="0" fontAlgn="base">
        <a:spcBef>
          <a:spcPct val="0"/>
        </a:spcBef>
        <a:spcAft>
          <a:spcPct val="0"/>
        </a:spcAft>
        <a:defRPr sz="2400">
          <a:solidFill>
            <a:schemeClr val="tx2"/>
          </a:solidFill>
          <a:latin typeface="Arial" charset="0"/>
          <a:cs typeface="Arial" charset="0"/>
        </a:defRPr>
      </a:lvl7pPr>
      <a:lvl8pPr marL="1371600" algn="ctr" rtl="0" fontAlgn="base">
        <a:spcBef>
          <a:spcPct val="0"/>
        </a:spcBef>
        <a:spcAft>
          <a:spcPct val="0"/>
        </a:spcAft>
        <a:defRPr sz="2400">
          <a:solidFill>
            <a:schemeClr val="tx2"/>
          </a:solidFill>
          <a:latin typeface="Arial" charset="0"/>
          <a:cs typeface="Arial" charset="0"/>
        </a:defRPr>
      </a:lvl8pPr>
      <a:lvl9pPr marL="1828800" algn="ctr" rtl="0" fontAlgn="base">
        <a:spcBef>
          <a:spcPct val="0"/>
        </a:spcBef>
        <a:spcAft>
          <a:spcPct val="0"/>
        </a:spcAft>
        <a:defRPr sz="2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e.wikipedia.org/wiki/Pn-%C3%9Cbergang" TargetMode="External"/><Relationship Id="rId2" Type="http://schemas.openxmlformats.org/officeDocument/2006/relationships/hyperlink" Target="https://de.wikipedia.org/wiki/Spitzentransistor#cite_note-1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de.wikipedia.org/wiki/Drahtbonde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ti.com/corp/docs/company/history/timeline/semicon/1950/docs/54commercial.ht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en.wikipedia.org/wiki/Die_(integrated_circuit)"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en.wikipedia.org/wiki/Shift_register"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Transistor</a:t>
            </a:r>
          </a:p>
        </p:txBody>
      </p:sp>
    </p:spTree>
    <p:extLst>
      <p:ext uri="{BB962C8B-B14F-4D97-AF65-F5344CB8AC3E}">
        <p14:creationId xmlns:p14="http://schemas.microsoft.com/office/powerpoint/2010/main" val="222342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bwMode="auto">
          <a:xfrm>
            <a:off x="49530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7543800" y="5410200"/>
            <a:ext cx="6096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smtClean="0"/>
              <a:t>FET</a:t>
            </a:r>
            <a:endParaRPr lang="de-DE" dirty="0"/>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48006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327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32766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152400" cy="4572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1981200" y="4828401"/>
            <a:ext cx="152400" cy="457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Rechteck 35"/>
          <p:cNvSpPr/>
          <p:nvPr/>
        </p:nvSpPr>
        <p:spPr bwMode="auto">
          <a:xfrm>
            <a:off x="2971800" y="4828401"/>
            <a:ext cx="2286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Rechteck 36"/>
          <p:cNvSpPr/>
          <p:nvPr/>
        </p:nvSpPr>
        <p:spPr bwMode="auto">
          <a:xfrm>
            <a:off x="3352800" y="4828401"/>
            <a:ext cx="2286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N</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P</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N</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6019800" y="5257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708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Rechteck 48"/>
          <p:cNvSpPr/>
          <p:nvPr/>
        </p:nvSpPr>
        <p:spPr bwMode="auto">
          <a:xfrm>
            <a:off x="6781800" y="4876800"/>
            <a:ext cx="2286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N</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P</a:t>
            </a:r>
            <a:endParaRPr lang="de-DE" dirty="0"/>
          </a:p>
        </p:txBody>
      </p:sp>
      <p:sp>
        <p:nvSpPr>
          <p:cNvPr id="53" name="Textfeld 52"/>
          <p:cNvSpPr txBox="1"/>
          <p:nvPr/>
        </p:nvSpPr>
        <p:spPr>
          <a:xfrm>
            <a:off x="7086600" y="5590401"/>
            <a:ext cx="295274" cy="276999"/>
          </a:xfrm>
          <a:prstGeom prst="rect">
            <a:avLst/>
          </a:prstGeom>
          <a:noFill/>
        </p:spPr>
        <p:txBody>
          <a:bodyPr wrap="none" rtlCol="0">
            <a:spAutoFit/>
          </a:bodyPr>
          <a:lstStyle/>
          <a:p>
            <a:r>
              <a:rPr lang="de-DE" dirty="0" smtClean="0"/>
              <a:t>N</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457200" y="4371201"/>
            <a:ext cx="1326005" cy="276999"/>
          </a:xfrm>
          <a:prstGeom prst="rect">
            <a:avLst/>
          </a:prstGeom>
          <a:noFill/>
        </p:spPr>
        <p:txBody>
          <a:bodyPr wrap="none" rtlCol="0">
            <a:spAutoFit/>
          </a:bodyPr>
          <a:lstStyle/>
          <a:p>
            <a:r>
              <a:rPr lang="de-DE" dirty="0" smtClean="0"/>
              <a:t>Elektronendichte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648200" y="4371201"/>
            <a:ext cx="780983" cy="276999"/>
          </a:xfrm>
          <a:prstGeom prst="rect">
            <a:avLst/>
          </a:prstGeom>
          <a:noFill/>
        </p:spPr>
        <p:txBody>
          <a:bodyPr wrap="none" rtlCol="0">
            <a:spAutoFit/>
          </a:bodyPr>
          <a:lstStyle/>
          <a:p>
            <a:r>
              <a:rPr lang="de-DE" dirty="0" smtClean="0"/>
              <a:t>Potential</a:t>
            </a:r>
            <a:endParaRPr lang="de-DE" dirty="0"/>
          </a:p>
        </p:txBody>
      </p:sp>
      <p:cxnSp>
        <p:nvCxnSpPr>
          <p:cNvPr id="14345" name="Gerade Verbindung 14344"/>
          <p:cNvCxnSpPr/>
          <p:nvPr/>
        </p:nvCxnSpPr>
        <p:spPr bwMode="auto">
          <a:xfrm flipH="1">
            <a:off x="5791200" y="52578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7315200" y="59436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a:endCxn id="72" idx="2"/>
          </p:cNvCxnSpPr>
          <p:nvPr/>
        </p:nvCxnSpPr>
        <p:spPr bwMode="auto">
          <a:xfrm>
            <a:off x="7086600" y="5257800"/>
            <a:ext cx="34290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hteck 71"/>
          <p:cNvSpPr/>
          <p:nvPr/>
        </p:nvSpPr>
        <p:spPr bwMode="auto">
          <a:xfrm>
            <a:off x="7315200" y="5410200"/>
            <a:ext cx="2286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 name="Gerade Verbindung 12"/>
          <p:cNvCxnSpPr/>
          <p:nvPr/>
        </p:nvCxnSpPr>
        <p:spPr bwMode="auto">
          <a:xfrm flipV="1">
            <a:off x="19050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19050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667000" y="3505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2743200" y="3352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27432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V="1">
            <a:off x="35052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echteck 49"/>
          <p:cNvSpPr/>
          <p:nvPr/>
        </p:nvSpPr>
        <p:spPr bwMode="auto">
          <a:xfrm>
            <a:off x="2438400" y="4114800"/>
            <a:ext cx="685800" cy="3048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p:nvPr/>
        </p:nvCxnSpPr>
        <p:spPr bwMode="auto">
          <a:xfrm>
            <a:off x="2209800" y="4114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p:nvPr/>
        </p:nvCxnSpPr>
        <p:spPr bwMode="auto">
          <a:xfrm>
            <a:off x="2286000" y="39624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flipH="1">
            <a:off x="1905000" y="4267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a:stCxn id="50" idx="1"/>
          </p:cNvCxnSpPr>
          <p:nvPr/>
        </p:nvCxnSpPr>
        <p:spPr bwMode="auto">
          <a:xfrm flipH="1">
            <a:off x="22860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hteck 62"/>
          <p:cNvSpPr/>
          <p:nvPr/>
        </p:nvSpPr>
        <p:spPr bwMode="auto">
          <a:xfrm>
            <a:off x="6019800" y="4876800"/>
            <a:ext cx="762000" cy="3810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4" name="Gerade Verbindung 63"/>
          <p:cNvCxnSpPr/>
          <p:nvPr/>
        </p:nvCxnSpPr>
        <p:spPr bwMode="auto">
          <a:xfrm>
            <a:off x="6019800" y="4648200"/>
            <a:ext cx="106680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flipH="1">
            <a:off x="5791200" y="4648200"/>
            <a:ext cx="228600" cy="76200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51795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bwMode="auto">
          <a:xfrm>
            <a:off x="49530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7543800" y="5410200"/>
            <a:ext cx="6096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smtClean="0"/>
              <a:t>FET</a:t>
            </a:r>
          </a:p>
          <a:p>
            <a:r>
              <a:rPr lang="de-DE" dirty="0" smtClean="0"/>
              <a:t>Oberflächenstruktur</a:t>
            </a:r>
          </a:p>
          <a:p>
            <a:r>
              <a:rPr lang="de-DE" dirty="0" smtClean="0"/>
              <a:t>Schalter</a:t>
            </a:r>
          </a:p>
          <a:p>
            <a:r>
              <a:rPr lang="de-DE" dirty="0" smtClean="0"/>
              <a:t>NMOS</a:t>
            </a:r>
          </a:p>
          <a:p>
            <a:endParaRPr lang="de-DE" dirty="0"/>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48006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327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32766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152400" cy="4572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1981200" y="4828401"/>
            <a:ext cx="152400" cy="457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N</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P</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N</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6019800" y="5257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708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N</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P</a:t>
            </a:r>
            <a:endParaRPr lang="de-DE" dirty="0"/>
          </a:p>
        </p:txBody>
      </p:sp>
      <p:sp>
        <p:nvSpPr>
          <p:cNvPr id="53" name="Textfeld 52"/>
          <p:cNvSpPr txBox="1"/>
          <p:nvPr/>
        </p:nvSpPr>
        <p:spPr>
          <a:xfrm>
            <a:off x="7086600" y="5590401"/>
            <a:ext cx="295274" cy="276999"/>
          </a:xfrm>
          <a:prstGeom prst="rect">
            <a:avLst/>
          </a:prstGeom>
          <a:noFill/>
        </p:spPr>
        <p:txBody>
          <a:bodyPr wrap="none" rtlCol="0">
            <a:spAutoFit/>
          </a:bodyPr>
          <a:lstStyle/>
          <a:p>
            <a:r>
              <a:rPr lang="de-DE" dirty="0" smtClean="0"/>
              <a:t>N</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457200" y="4371201"/>
            <a:ext cx="1326005" cy="276999"/>
          </a:xfrm>
          <a:prstGeom prst="rect">
            <a:avLst/>
          </a:prstGeom>
          <a:noFill/>
        </p:spPr>
        <p:txBody>
          <a:bodyPr wrap="none" rtlCol="0">
            <a:spAutoFit/>
          </a:bodyPr>
          <a:lstStyle/>
          <a:p>
            <a:r>
              <a:rPr lang="de-DE" dirty="0" smtClean="0"/>
              <a:t>Elektronendichte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648200" y="4371201"/>
            <a:ext cx="780983" cy="276999"/>
          </a:xfrm>
          <a:prstGeom prst="rect">
            <a:avLst/>
          </a:prstGeom>
          <a:noFill/>
        </p:spPr>
        <p:txBody>
          <a:bodyPr wrap="none" rtlCol="0">
            <a:spAutoFit/>
          </a:bodyPr>
          <a:lstStyle/>
          <a:p>
            <a:r>
              <a:rPr lang="de-DE" dirty="0" smtClean="0"/>
              <a:t>Potential</a:t>
            </a:r>
            <a:endParaRPr lang="de-DE" dirty="0"/>
          </a:p>
        </p:txBody>
      </p:sp>
      <p:cxnSp>
        <p:nvCxnSpPr>
          <p:cNvPr id="14345" name="Gerade Verbindung 14344"/>
          <p:cNvCxnSpPr/>
          <p:nvPr/>
        </p:nvCxnSpPr>
        <p:spPr bwMode="auto">
          <a:xfrm flipH="1">
            <a:off x="5791200" y="52578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7315200" y="59436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7086600" y="5257800"/>
            <a:ext cx="34290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flipV="1">
            <a:off x="19050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19050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667000" y="3505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2743200" y="3352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27432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V="1">
            <a:off x="35052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echteck 49"/>
          <p:cNvSpPr/>
          <p:nvPr/>
        </p:nvSpPr>
        <p:spPr bwMode="auto">
          <a:xfrm>
            <a:off x="2438400" y="4114800"/>
            <a:ext cx="685800" cy="3048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p:nvPr/>
        </p:nvCxnSpPr>
        <p:spPr bwMode="auto">
          <a:xfrm>
            <a:off x="2209800" y="4114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p:nvPr/>
        </p:nvCxnSpPr>
        <p:spPr bwMode="auto">
          <a:xfrm>
            <a:off x="2286000" y="39624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flipH="1">
            <a:off x="1905000" y="4267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a:stCxn id="50" idx="1"/>
          </p:cNvCxnSpPr>
          <p:nvPr/>
        </p:nvCxnSpPr>
        <p:spPr bwMode="auto">
          <a:xfrm flipH="1">
            <a:off x="22860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hteck 62"/>
          <p:cNvSpPr/>
          <p:nvPr/>
        </p:nvSpPr>
        <p:spPr bwMode="auto">
          <a:xfrm>
            <a:off x="6019800" y="4876800"/>
            <a:ext cx="762000" cy="3810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7"/>
          <p:cNvCxnSpPr/>
          <p:nvPr/>
        </p:nvCxnSpPr>
        <p:spPr bwMode="auto">
          <a:xfrm>
            <a:off x="6019800" y="46482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flipV="1">
            <a:off x="6400800" y="44958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61"/>
          <p:cNvCxnSpPr/>
          <p:nvPr/>
        </p:nvCxnSpPr>
        <p:spPr bwMode="auto">
          <a:xfrm>
            <a:off x="6477000" y="44958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flipV="1">
            <a:off x="6553200" y="46482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6629400" y="46482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2286000" y="50292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flipV="1">
            <a:off x="2667000" y="48768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2743200" y="48768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flipV="1">
            <a:off x="2819400" y="50292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2895600" y="50292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5105400" y="1981200"/>
            <a:ext cx="2895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echteck 28"/>
          <p:cNvSpPr/>
          <p:nvPr/>
        </p:nvSpPr>
        <p:spPr bwMode="auto">
          <a:xfrm>
            <a:off x="6096000" y="1600200"/>
            <a:ext cx="9906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0" name="Rechteck 29"/>
          <p:cNvSpPr/>
          <p:nvPr/>
        </p:nvSpPr>
        <p:spPr bwMode="auto">
          <a:xfrm>
            <a:off x="5105400" y="1981200"/>
            <a:ext cx="990600" cy="457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N</a:t>
            </a:r>
          </a:p>
        </p:txBody>
      </p:sp>
      <p:sp>
        <p:nvSpPr>
          <p:cNvPr id="75" name="Rechteck 74"/>
          <p:cNvSpPr/>
          <p:nvPr/>
        </p:nvSpPr>
        <p:spPr bwMode="auto">
          <a:xfrm>
            <a:off x="7086600" y="1981200"/>
            <a:ext cx="990600" cy="457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N</a:t>
            </a:r>
          </a:p>
        </p:txBody>
      </p:sp>
      <p:sp>
        <p:nvSpPr>
          <p:cNvPr id="76" name="Textfeld 75"/>
          <p:cNvSpPr txBox="1"/>
          <p:nvPr/>
        </p:nvSpPr>
        <p:spPr>
          <a:xfrm>
            <a:off x="6096000" y="2133600"/>
            <a:ext cx="295274" cy="276999"/>
          </a:xfrm>
          <a:prstGeom prst="rect">
            <a:avLst/>
          </a:prstGeom>
          <a:noFill/>
        </p:spPr>
        <p:txBody>
          <a:bodyPr wrap="none" rtlCol="0">
            <a:spAutoFit/>
          </a:bodyPr>
          <a:lstStyle/>
          <a:p>
            <a:r>
              <a:rPr lang="de-DE" dirty="0" smtClean="0"/>
              <a:t>P</a:t>
            </a:r>
            <a:endParaRPr lang="de-DE" dirty="0"/>
          </a:p>
        </p:txBody>
      </p:sp>
      <p:sp>
        <p:nvSpPr>
          <p:cNvPr id="77" name="Textfeld 76"/>
          <p:cNvSpPr txBox="1"/>
          <p:nvPr/>
        </p:nvSpPr>
        <p:spPr>
          <a:xfrm>
            <a:off x="6060791" y="1600200"/>
            <a:ext cx="518092" cy="276999"/>
          </a:xfrm>
          <a:prstGeom prst="rect">
            <a:avLst/>
          </a:prstGeom>
          <a:noFill/>
        </p:spPr>
        <p:txBody>
          <a:bodyPr wrap="none" rtlCol="0">
            <a:spAutoFit/>
          </a:bodyPr>
          <a:lstStyle/>
          <a:p>
            <a:r>
              <a:rPr lang="de-DE" dirty="0" smtClean="0"/>
              <a:t>Gate</a:t>
            </a:r>
            <a:endParaRPr lang="de-DE" dirty="0"/>
          </a:p>
        </p:txBody>
      </p:sp>
      <p:cxnSp>
        <p:nvCxnSpPr>
          <p:cNvPr id="78" name="Gerade Verbindung 77"/>
          <p:cNvCxnSpPr/>
          <p:nvPr/>
        </p:nvCxnSpPr>
        <p:spPr bwMode="auto">
          <a:xfrm>
            <a:off x="6096000" y="2057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flipV="1">
            <a:off x="64770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6553200" y="19050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flipV="1">
            <a:off x="6629400" y="20574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6705600" y="2057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37" name="Gerade Verbindung 14336"/>
          <p:cNvCxnSpPr/>
          <p:nvPr/>
        </p:nvCxnSpPr>
        <p:spPr bwMode="auto">
          <a:xfrm flipH="1">
            <a:off x="4572000" y="1981200"/>
            <a:ext cx="396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4" name="Rechteck 14343"/>
          <p:cNvSpPr/>
          <p:nvPr/>
        </p:nvSpPr>
        <p:spPr bwMode="auto">
          <a:xfrm>
            <a:off x="7543800" y="1295400"/>
            <a:ext cx="152400" cy="685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6" name="Rechteck 85"/>
          <p:cNvSpPr/>
          <p:nvPr/>
        </p:nvSpPr>
        <p:spPr bwMode="auto">
          <a:xfrm>
            <a:off x="5486400" y="1295400"/>
            <a:ext cx="152400" cy="685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7" name="Rechteck 86"/>
          <p:cNvSpPr/>
          <p:nvPr/>
        </p:nvSpPr>
        <p:spPr bwMode="auto">
          <a:xfrm>
            <a:off x="6477000" y="914400"/>
            <a:ext cx="152400" cy="685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9073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bwMode="auto">
          <a:xfrm>
            <a:off x="4953000" y="4876800"/>
            <a:ext cx="838200" cy="5334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7543800" y="5410200"/>
            <a:ext cx="609600" cy="5334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smtClean="0"/>
              <a:t>PMOS</a:t>
            </a:r>
            <a:endParaRPr lang="de-DE" dirty="0"/>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48006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327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32766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152400" cy="4572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1981200" y="4828401"/>
            <a:ext cx="152400" cy="457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Rechteck 35"/>
          <p:cNvSpPr/>
          <p:nvPr/>
        </p:nvSpPr>
        <p:spPr bwMode="auto">
          <a:xfrm>
            <a:off x="2971800" y="4828401"/>
            <a:ext cx="2286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Rechteck 36"/>
          <p:cNvSpPr/>
          <p:nvPr/>
        </p:nvSpPr>
        <p:spPr bwMode="auto">
          <a:xfrm>
            <a:off x="3352800" y="4828401"/>
            <a:ext cx="2286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P</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N</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P</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6019800" y="5257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708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Rechteck 48"/>
          <p:cNvSpPr/>
          <p:nvPr/>
        </p:nvSpPr>
        <p:spPr bwMode="auto">
          <a:xfrm>
            <a:off x="6781800" y="4876800"/>
            <a:ext cx="2286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P</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N</a:t>
            </a:r>
            <a:endParaRPr lang="de-DE" dirty="0"/>
          </a:p>
        </p:txBody>
      </p:sp>
      <p:sp>
        <p:nvSpPr>
          <p:cNvPr id="53" name="Textfeld 52"/>
          <p:cNvSpPr txBox="1"/>
          <p:nvPr/>
        </p:nvSpPr>
        <p:spPr>
          <a:xfrm>
            <a:off x="7086600" y="5590401"/>
            <a:ext cx="295274" cy="276999"/>
          </a:xfrm>
          <a:prstGeom prst="rect">
            <a:avLst/>
          </a:prstGeom>
          <a:noFill/>
        </p:spPr>
        <p:txBody>
          <a:bodyPr wrap="none" rtlCol="0">
            <a:spAutoFit/>
          </a:bodyPr>
          <a:lstStyle/>
          <a:p>
            <a:r>
              <a:rPr lang="de-DE" dirty="0" smtClean="0"/>
              <a:t>P</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589448" y="4371201"/>
            <a:ext cx="1061509" cy="276999"/>
          </a:xfrm>
          <a:prstGeom prst="rect">
            <a:avLst/>
          </a:prstGeom>
          <a:noFill/>
        </p:spPr>
        <p:txBody>
          <a:bodyPr wrap="none" rtlCol="0">
            <a:spAutoFit/>
          </a:bodyPr>
          <a:lstStyle/>
          <a:p>
            <a:r>
              <a:rPr lang="de-DE" dirty="0" err="1" smtClean="0"/>
              <a:t>Löcherdichte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532784" y="4371201"/>
            <a:ext cx="1011815" cy="276999"/>
          </a:xfrm>
          <a:prstGeom prst="rect">
            <a:avLst/>
          </a:prstGeom>
          <a:noFill/>
        </p:spPr>
        <p:txBody>
          <a:bodyPr wrap="none" rtlCol="0">
            <a:spAutoFit/>
          </a:bodyPr>
          <a:lstStyle/>
          <a:p>
            <a:r>
              <a:rPr lang="de-DE" dirty="0" smtClean="0"/>
              <a:t>Potential (L)</a:t>
            </a:r>
            <a:endParaRPr lang="de-DE" dirty="0"/>
          </a:p>
        </p:txBody>
      </p:sp>
      <p:cxnSp>
        <p:nvCxnSpPr>
          <p:cNvPr id="14345" name="Gerade Verbindung 14344"/>
          <p:cNvCxnSpPr/>
          <p:nvPr/>
        </p:nvCxnSpPr>
        <p:spPr bwMode="auto">
          <a:xfrm flipH="1">
            <a:off x="5791200" y="52578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7315200" y="59436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a:endCxn id="72" idx="2"/>
          </p:cNvCxnSpPr>
          <p:nvPr/>
        </p:nvCxnSpPr>
        <p:spPr bwMode="auto">
          <a:xfrm>
            <a:off x="7086600" y="5257800"/>
            <a:ext cx="34290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hteck 71"/>
          <p:cNvSpPr/>
          <p:nvPr/>
        </p:nvSpPr>
        <p:spPr bwMode="auto">
          <a:xfrm>
            <a:off x="7315200" y="5410200"/>
            <a:ext cx="2286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 name="Gerade Verbindung 12"/>
          <p:cNvCxnSpPr/>
          <p:nvPr/>
        </p:nvCxnSpPr>
        <p:spPr bwMode="auto">
          <a:xfrm flipV="1">
            <a:off x="19050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19050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uppieren 3"/>
          <p:cNvGrpSpPr/>
          <p:nvPr/>
        </p:nvGrpSpPr>
        <p:grpSpPr>
          <a:xfrm flipH="1">
            <a:off x="2667000" y="3352800"/>
            <a:ext cx="76200" cy="609600"/>
            <a:chOff x="2667000" y="3352800"/>
            <a:chExt cx="76200" cy="609600"/>
          </a:xfrm>
        </p:grpSpPr>
        <p:cxnSp>
          <p:nvCxnSpPr>
            <p:cNvPr id="17" name="Gerade Verbindung 16"/>
            <p:cNvCxnSpPr/>
            <p:nvPr/>
          </p:nvCxnSpPr>
          <p:spPr bwMode="auto">
            <a:xfrm>
              <a:off x="2667000" y="3505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2743200" y="3352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5" name="Gerade Verbindung 54"/>
          <p:cNvCxnSpPr/>
          <p:nvPr/>
        </p:nvCxnSpPr>
        <p:spPr bwMode="auto">
          <a:xfrm>
            <a:off x="27432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V="1">
            <a:off x="35052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echteck 49"/>
          <p:cNvSpPr/>
          <p:nvPr/>
        </p:nvSpPr>
        <p:spPr bwMode="auto">
          <a:xfrm>
            <a:off x="2438400" y="4114800"/>
            <a:ext cx="685800" cy="3048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8" name="Gruppieren 7"/>
          <p:cNvGrpSpPr/>
          <p:nvPr/>
        </p:nvGrpSpPr>
        <p:grpSpPr>
          <a:xfrm flipH="1">
            <a:off x="2209800" y="3962400"/>
            <a:ext cx="76200" cy="609600"/>
            <a:chOff x="2209800" y="3962400"/>
            <a:chExt cx="76200" cy="609600"/>
          </a:xfrm>
        </p:grpSpPr>
        <p:cxnSp>
          <p:nvCxnSpPr>
            <p:cNvPr id="59" name="Gerade Verbindung 58"/>
            <p:cNvCxnSpPr/>
            <p:nvPr/>
          </p:nvCxnSpPr>
          <p:spPr bwMode="auto">
            <a:xfrm>
              <a:off x="2209800" y="4114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p:nvPr/>
          </p:nvCxnSpPr>
          <p:spPr bwMode="auto">
            <a:xfrm>
              <a:off x="2286000" y="39624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 name="Gerade Verbindung 5"/>
          <p:cNvCxnSpPr/>
          <p:nvPr/>
        </p:nvCxnSpPr>
        <p:spPr bwMode="auto">
          <a:xfrm flipH="1">
            <a:off x="1905000" y="4267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a:stCxn id="50" idx="1"/>
          </p:cNvCxnSpPr>
          <p:nvPr/>
        </p:nvCxnSpPr>
        <p:spPr bwMode="auto">
          <a:xfrm flipH="1">
            <a:off x="22860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hteck 62"/>
          <p:cNvSpPr/>
          <p:nvPr/>
        </p:nvSpPr>
        <p:spPr bwMode="auto">
          <a:xfrm>
            <a:off x="6019800" y="4876800"/>
            <a:ext cx="762000" cy="3810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39540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bwMode="auto">
          <a:xfrm>
            <a:off x="49530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7543800" y="5410200"/>
            <a:ext cx="6096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a:t>Nur eine Art der Ladungsträger ist relevant für den </a:t>
            </a:r>
            <a:r>
              <a:rPr lang="de-DE" dirty="0" smtClean="0"/>
              <a:t>Strom</a:t>
            </a:r>
          </a:p>
          <a:p>
            <a:r>
              <a:rPr lang="de-DE" dirty="0"/>
              <a:t>Der Strom fließt nur unmittelbar unter dem Isolator – Oberflächenstrom</a:t>
            </a:r>
          </a:p>
          <a:p>
            <a:r>
              <a:rPr lang="de-DE" dirty="0" smtClean="0"/>
              <a:t>Eine dünne, Isolator-Lage ohne Verunreinigungen ist </a:t>
            </a:r>
            <a:r>
              <a:rPr lang="de-DE" dirty="0"/>
              <a:t>für die </a:t>
            </a:r>
            <a:r>
              <a:rPr lang="de-DE" dirty="0" smtClean="0"/>
              <a:t>Funktionalität entscheidend  </a:t>
            </a:r>
            <a:endParaRPr lang="de-DE" dirty="0"/>
          </a:p>
          <a:p>
            <a:endParaRPr lang="de-DE" dirty="0"/>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48006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327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32766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152400" cy="4572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1981200" y="4828401"/>
            <a:ext cx="152400" cy="457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N</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P</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N</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6019800" y="5257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708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N</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P</a:t>
            </a:r>
            <a:endParaRPr lang="de-DE" dirty="0"/>
          </a:p>
        </p:txBody>
      </p:sp>
      <p:sp>
        <p:nvSpPr>
          <p:cNvPr id="53" name="Textfeld 52"/>
          <p:cNvSpPr txBox="1"/>
          <p:nvPr/>
        </p:nvSpPr>
        <p:spPr>
          <a:xfrm>
            <a:off x="7086600" y="5590401"/>
            <a:ext cx="295274" cy="276999"/>
          </a:xfrm>
          <a:prstGeom prst="rect">
            <a:avLst/>
          </a:prstGeom>
          <a:noFill/>
        </p:spPr>
        <p:txBody>
          <a:bodyPr wrap="none" rtlCol="0">
            <a:spAutoFit/>
          </a:bodyPr>
          <a:lstStyle/>
          <a:p>
            <a:r>
              <a:rPr lang="de-DE" dirty="0" smtClean="0"/>
              <a:t>N</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457200" y="4371201"/>
            <a:ext cx="1326005" cy="276999"/>
          </a:xfrm>
          <a:prstGeom prst="rect">
            <a:avLst/>
          </a:prstGeom>
          <a:noFill/>
        </p:spPr>
        <p:txBody>
          <a:bodyPr wrap="none" rtlCol="0">
            <a:spAutoFit/>
          </a:bodyPr>
          <a:lstStyle/>
          <a:p>
            <a:r>
              <a:rPr lang="de-DE" dirty="0" smtClean="0"/>
              <a:t>Elektronendichte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648200" y="4371201"/>
            <a:ext cx="780983" cy="276999"/>
          </a:xfrm>
          <a:prstGeom prst="rect">
            <a:avLst/>
          </a:prstGeom>
          <a:noFill/>
        </p:spPr>
        <p:txBody>
          <a:bodyPr wrap="none" rtlCol="0">
            <a:spAutoFit/>
          </a:bodyPr>
          <a:lstStyle/>
          <a:p>
            <a:r>
              <a:rPr lang="de-DE" dirty="0" smtClean="0"/>
              <a:t>Potential</a:t>
            </a:r>
            <a:endParaRPr lang="de-DE" dirty="0"/>
          </a:p>
        </p:txBody>
      </p:sp>
      <p:cxnSp>
        <p:nvCxnSpPr>
          <p:cNvPr id="14345" name="Gerade Verbindung 14344"/>
          <p:cNvCxnSpPr/>
          <p:nvPr/>
        </p:nvCxnSpPr>
        <p:spPr bwMode="auto">
          <a:xfrm flipH="1">
            <a:off x="5791200" y="52578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7315200" y="59436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7086600" y="5257800"/>
            <a:ext cx="34290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flipV="1">
            <a:off x="19050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19050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667000" y="3505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2743200" y="3352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27432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V="1">
            <a:off x="35052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echteck 49"/>
          <p:cNvSpPr/>
          <p:nvPr/>
        </p:nvSpPr>
        <p:spPr bwMode="auto">
          <a:xfrm>
            <a:off x="2438400" y="4114800"/>
            <a:ext cx="685800" cy="3048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p:nvPr/>
        </p:nvCxnSpPr>
        <p:spPr bwMode="auto">
          <a:xfrm>
            <a:off x="2209800" y="4114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p:nvPr/>
        </p:nvCxnSpPr>
        <p:spPr bwMode="auto">
          <a:xfrm>
            <a:off x="2286000" y="39624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flipH="1">
            <a:off x="1905000" y="4267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a:stCxn id="50" idx="1"/>
          </p:cNvCxnSpPr>
          <p:nvPr/>
        </p:nvCxnSpPr>
        <p:spPr bwMode="auto">
          <a:xfrm flipH="1">
            <a:off x="22860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hteck 62"/>
          <p:cNvSpPr/>
          <p:nvPr/>
        </p:nvSpPr>
        <p:spPr bwMode="auto">
          <a:xfrm>
            <a:off x="6019800" y="4876800"/>
            <a:ext cx="762000" cy="3810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7"/>
          <p:cNvCxnSpPr/>
          <p:nvPr/>
        </p:nvCxnSpPr>
        <p:spPr bwMode="auto">
          <a:xfrm>
            <a:off x="6019800" y="46482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flipV="1">
            <a:off x="6400800" y="44958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61"/>
          <p:cNvCxnSpPr/>
          <p:nvPr/>
        </p:nvCxnSpPr>
        <p:spPr bwMode="auto">
          <a:xfrm>
            <a:off x="6477000" y="44958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flipV="1">
            <a:off x="6553200" y="46482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6629400" y="46482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2286000" y="50292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flipV="1">
            <a:off x="2667000" y="48768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2743200" y="48768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flipV="1">
            <a:off x="2819400" y="50292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2895600" y="50292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105400" y="2590800"/>
            <a:ext cx="2895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6096000" y="2209800"/>
            <a:ext cx="9906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Rechteck 75"/>
          <p:cNvSpPr/>
          <p:nvPr/>
        </p:nvSpPr>
        <p:spPr bwMode="auto">
          <a:xfrm>
            <a:off x="5105400" y="2590800"/>
            <a:ext cx="990600" cy="457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N</a:t>
            </a:r>
          </a:p>
        </p:txBody>
      </p:sp>
      <p:sp>
        <p:nvSpPr>
          <p:cNvPr id="77" name="Rechteck 76"/>
          <p:cNvSpPr/>
          <p:nvPr/>
        </p:nvSpPr>
        <p:spPr bwMode="auto">
          <a:xfrm>
            <a:off x="7086600" y="2590800"/>
            <a:ext cx="990600" cy="457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N</a:t>
            </a:r>
          </a:p>
        </p:txBody>
      </p:sp>
      <p:sp>
        <p:nvSpPr>
          <p:cNvPr id="78" name="Textfeld 77"/>
          <p:cNvSpPr txBox="1"/>
          <p:nvPr/>
        </p:nvSpPr>
        <p:spPr>
          <a:xfrm>
            <a:off x="6096000" y="2743200"/>
            <a:ext cx="295274" cy="276999"/>
          </a:xfrm>
          <a:prstGeom prst="rect">
            <a:avLst/>
          </a:prstGeom>
          <a:noFill/>
        </p:spPr>
        <p:txBody>
          <a:bodyPr wrap="none" rtlCol="0">
            <a:spAutoFit/>
          </a:bodyPr>
          <a:lstStyle/>
          <a:p>
            <a:r>
              <a:rPr lang="de-DE" dirty="0" smtClean="0"/>
              <a:t>P</a:t>
            </a:r>
            <a:endParaRPr lang="de-DE" dirty="0"/>
          </a:p>
        </p:txBody>
      </p:sp>
      <p:sp>
        <p:nvSpPr>
          <p:cNvPr id="79" name="Textfeld 78"/>
          <p:cNvSpPr txBox="1"/>
          <p:nvPr/>
        </p:nvSpPr>
        <p:spPr>
          <a:xfrm>
            <a:off x="6060791" y="2209800"/>
            <a:ext cx="518092" cy="276999"/>
          </a:xfrm>
          <a:prstGeom prst="rect">
            <a:avLst/>
          </a:prstGeom>
          <a:noFill/>
        </p:spPr>
        <p:txBody>
          <a:bodyPr wrap="none" rtlCol="0">
            <a:spAutoFit/>
          </a:bodyPr>
          <a:lstStyle/>
          <a:p>
            <a:r>
              <a:rPr lang="de-DE" dirty="0" smtClean="0"/>
              <a:t>Gate</a:t>
            </a:r>
            <a:endParaRPr lang="de-DE" dirty="0"/>
          </a:p>
        </p:txBody>
      </p:sp>
      <p:cxnSp>
        <p:nvCxnSpPr>
          <p:cNvPr id="80" name="Gerade Verbindung 79"/>
          <p:cNvCxnSpPr/>
          <p:nvPr/>
        </p:nvCxnSpPr>
        <p:spPr bwMode="auto">
          <a:xfrm>
            <a:off x="6096000" y="26670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flipV="1">
            <a:off x="6477000" y="2514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6553200" y="25146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flipV="1">
            <a:off x="6629400" y="2667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6705600" y="26670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flipH="1">
            <a:off x="4572000" y="2590800"/>
            <a:ext cx="396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mit Pfeil 13"/>
          <p:cNvCxnSpPr/>
          <p:nvPr/>
        </p:nvCxnSpPr>
        <p:spPr bwMode="auto">
          <a:xfrm>
            <a:off x="5715000" y="1828800"/>
            <a:ext cx="38100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7405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bwMode="auto">
          <a:xfrm>
            <a:off x="49530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7543800" y="5410200"/>
            <a:ext cx="6096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dirty="0" err="1" smtClean="0"/>
              <a:t>Bipolartransistor</a:t>
            </a:r>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err="1"/>
              <a:t>Bipolartransistor</a:t>
            </a:r>
            <a:endParaRPr lang="de-DE" dirty="0"/>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54380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327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32766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1524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1981200" y="4828401"/>
            <a:ext cx="1524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Rechteck 35"/>
          <p:cNvSpPr/>
          <p:nvPr/>
        </p:nvSpPr>
        <p:spPr bwMode="auto">
          <a:xfrm>
            <a:off x="2743200" y="4828401"/>
            <a:ext cx="4572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Rechteck 36"/>
          <p:cNvSpPr/>
          <p:nvPr/>
        </p:nvSpPr>
        <p:spPr bwMode="auto">
          <a:xfrm>
            <a:off x="3352800" y="4828401"/>
            <a:ext cx="4572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N</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P</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N</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6019800" y="4648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708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hteck 46"/>
          <p:cNvSpPr/>
          <p:nvPr/>
        </p:nvSpPr>
        <p:spPr bwMode="auto">
          <a:xfrm>
            <a:off x="6096000" y="4876800"/>
            <a:ext cx="1524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Rechteck 48"/>
          <p:cNvSpPr/>
          <p:nvPr/>
        </p:nvSpPr>
        <p:spPr bwMode="auto">
          <a:xfrm>
            <a:off x="6629400" y="4876800"/>
            <a:ext cx="3810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N</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P</a:t>
            </a:r>
            <a:endParaRPr lang="de-DE" dirty="0"/>
          </a:p>
        </p:txBody>
      </p:sp>
      <p:sp>
        <p:nvSpPr>
          <p:cNvPr id="53" name="Textfeld 52"/>
          <p:cNvSpPr txBox="1"/>
          <p:nvPr/>
        </p:nvSpPr>
        <p:spPr>
          <a:xfrm>
            <a:off x="7086600" y="5590401"/>
            <a:ext cx="295274" cy="276999"/>
          </a:xfrm>
          <a:prstGeom prst="rect">
            <a:avLst/>
          </a:prstGeom>
          <a:noFill/>
        </p:spPr>
        <p:txBody>
          <a:bodyPr wrap="none" rtlCol="0">
            <a:spAutoFit/>
          </a:bodyPr>
          <a:lstStyle/>
          <a:p>
            <a:r>
              <a:rPr lang="de-DE" dirty="0" smtClean="0"/>
              <a:t>N</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457200" y="4371201"/>
            <a:ext cx="1326005" cy="276999"/>
          </a:xfrm>
          <a:prstGeom prst="rect">
            <a:avLst/>
          </a:prstGeom>
          <a:noFill/>
        </p:spPr>
        <p:txBody>
          <a:bodyPr wrap="none" rtlCol="0">
            <a:spAutoFit/>
          </a:bodyPr>
          <a:lstStyle/>
          <a:p>
            <a:r>
              <a:rPr lang="de-DE" dirty="0" smtClean="0"/>
              <a:t>Elektronendichte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648200" y="4371201"/>
            <a:ext cx="780983" cy="276999"/>
          </a:xfrm>
          <a:prstGeom prst="rect">
            <a:avLst/>
          </a:prstGeom>
          <a:noFill/>
        </p:spPr>
        <p:txBody>
          <a:bodyPr wrap="none" rtlCol="0">
            <a:spAutoFit/>
          </a:bodyPr>
          <a:lstStyle/>
          <a:p>
            <a:r>
              <a:rPr lang="de-DE" dirty="0" smtClean="0"/>
              <a:t>Potential</a:t>
            </a:r>
            <a:endParaRPr lang="de-DE" dirty="0"/>
          </a:p>
        </p:txBody>
      </p:sp>
      <p:cxnSp>
        <p:nvCxnSpPr>
          <p:cNvPr id="14345" name="Gerade Verbindung 14344"/>
          <p:cNvCxnSpPr/>
          <p:nvPr/>
        </p:nvCxnSpPr>
        <p:spPr bwMode="auto">
          <a:xfrm flipH="1">
            <a:off x="5791200" y="4648200"/>
            <a:ext cx="22860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7315200" y="59436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hteck 47"/>
          <p:cNvSpPr/>
          <p:nvPr/>
        </p:nvSpPr>
        <p:spPr bwMode="auto">
          <a:xfrm>
            <a:off x="5791200" y="4876800"/>
            <a:ext cx="1524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a:endCxn id="72" idx="2"/>
          </p:cNvCxnSpPr>
          <p:nvPr/>
        </p:nvCxnSpPr>
        <p:spPr bwMode="auto">
          <a:xfrm>
            <a:off x="7086600" y="4648200"/>
            <a:ext cx="266700" cy="1295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hteck 71"/>
          <p:cNvSpPr/>
          <p:nvPr/>
        </p:nvSpPr>
        <p:spPr bwMode="auto">
          <a:xfrm>
            <a:off x="7162800" y="5410200"/>
            <a:ext cx="3810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 name="Gerade Verbindung 12"/>
          <p:cNvCxnSpPr/>
          <p:nvPr/>
        </p:nvCxnSpPr>
        <p:spPr bwMode="auto">
          <a:xfrm flipV="1">
            <a:off x="19050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19050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667000" y="3505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2743200" y="3352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27432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V="1">
            <a:off x="35052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mit Pfeil 17"/>
          <p:cNvCxnSpPr/>
          <p:nvPr/>
        </p:nvCxnSpPr>
        <p:spPr bwMode="auto">
          <a:xfrm rot="10800000" flipH="1">
            <a:off x="2057400" y="3124200"/>
            <a:ext cx="12192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feld 18"/>
          <p:cNvSpPr txBox="1"/>
          <p:nvPr/>
        </p:nvSpPr>
        <p:spPr>
          <a:xfrm>
            <a:off x="2286000" y="2819400"/>
            <a:ext cx="402674" cy="276999"/>
          </a:xfrm>
          <a:prstGeom prst="rect">
            <a:avLst/>
          </a:prstGeom>
          <a:noFill/>
        </p:spPr>
        <p:txBody>
          <a:bodyPr wrap="none" rtlCol="0">
            <a:spAutoFit/>
          </a:bodyPr>
          <a:lstStyle/>
          <a:p>
            <a:r>
              <a:rPr lang="de-DE" dirty="0" smtClean="0"/>
              <a:t>I=0</a:t>
            </a:r>
            <a:endParaRPr lang="de-DE" dirty="0"/>
          </a:p>
        </p:txBody>
      </p:sp>
      <p:cxnSp>
        <p:nvCxnSpPr>
          <p:cNvPr id="69" name="Gerade Verbindung 68"/>
          <p:cNvCxnSpPr/>
          <p:nvPr/>
        </p:nvCxnSpPr>
        <p:spPr bwMode="auto">
          <a:xfrm>
            <a:off x="5105400" y="2590800"/>
            <a:ext cx="2895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Rechteck 72"/>
          <p:cNvSpPr/>
          <p:nvPr/>
        </p:nvSpPr>
        <p:spPr bwMode="auto">
          <a:xfrm>
            <a:off x="6096000" y="2590800"/>
            <a:ext cx="990600" cy="457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N</a:t>
            </a:r>
          </a:p>
        </p:txBody>
      </p:sp>
      <p:sp>
        <p:nvSpPr>
          <p:cNvPr id="74" name="Rechteck 73"/>
          <p:cNvSpPr/>
          <p:nvPr/>
        </p:nvSpPr>
        <p:spPr bwMode="auto">
          <a:xfrm>
            <a:off x="5105400" y="2590800"/>
            <a:ext cx="2971800" cy="685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75" name="Textfeld 74"/>
          <p:cNvSpPr txBox="1"/>
          <p:nvPr/>
        </p:nvSpPr>
        <p:spPr>
          <a:xfrm>
            <a:off x="5105400" y="2971800"/>
            <a:ext cx="295274" cy="276999"/>
          </a:xfrm>
          <a:prstGeom prst="rect">
            <a:avLst/>
          </a:prstGeom>
          <a:noFill/>
        </p:spPr>
        <p:txBody>
          <a:bodyPr wrap="none" rtlCol="0">
            <a:spAutoFit/>
          </a:bodyPr>
          <a:lstStyle/>
          <a:p>
            <a:r>
              <a:rPr lang="de-DE" dirty="0" smtClean="0"/>
              <a:t>P</a:t>
            </a:r>
            <a:endParaRPr lang="de-DE" dirty="0"/>
          </a:p>
        </p:txBody>
      </p:sp>
      <p:cxnSp>
        <p:nvCxnSpPr>
          <p:cNvPr id="82" name="Gerade Verbindung 81"/>
          <p:cNvCxnSpPr/>
          <p:nvPr/>
        </p:nvCxnSpPr>
        <p:spPr bwMode="auto">
          <a:xfrm flipH="1">
            <a:off x="4572000" y="2590800"/>
            <a:ext cx="396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Textfeld 83"/>
          <p:cNvSpPr txBox="1"/>
          <p:nvPr/>
        </p:nvSpPr>
        <p:spPr>
          <a:xfrm>
            <a:off x="5105400" y="3352800"/>
            <a:ext cx="295274" cy="276999"/>
          </a:xfrm>
          <a:prstGeom prst="rect">
            <a:avLst/>
          </a:prstGeom>
          <a:noFill/>
        </p:spPr>
        <p:txBody>
          <a:bodyPr wrap="none" rtlCol="0">
            <a:spAutoFit/>
          </a:bodyPr>
          <a:lstStyle/>
          <a:p>
            <a:r>
              <a:rPr lang="de-DE" dirty="0" smtClean="0"/>
              <a:t>N</a:t>
            </a:r>
            <a:endParaRPr lang="de-DE" dirty="0"/>
          </a:p>
        </p:txBody>
      </p:sp>
      <p:sp>
        <p:nvSpPr>
          <p:cNvPr id="6" name="Rechteck 5"/>
          <p:cNvSpPr/>
          <p:nvPr/>
        </p:nvSpPr>
        <p:spPr bwMode="auto">
          <a:xfrm>
            <a:off x="6477000" y="1981200"/>
            <a:ext cx="1524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Rechteck 84"/>
          <p:cNvSpPr/>
          <p:nvPr/>
        </p:nvSpPr>
        <p:spPr bwMode="auto">
          <a:xfrm>
            <a:off x="5562600" y="1981200"/>
            <a:ext cx="1524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6" name="Rechteck 85"/>
          <p:cNvSpPr/>
          <p:nvPr/>
        </p:nvSpPr>
        <p:spPr bwMode="auto">
          <a:xfrm>
            <a:off x="4724400" y="1981200"/>
            <a:ext cx="1524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 name="Textfeld 7"/>
          <p:cNvSpPr txBox="1"/>
          <p:nvPr/>
        </p:nvSpPr>
        <p:spPr>
          <a:xfrm>
            <a:off x="6248400" y="1981200"/>
            <a:ext cx="671979" cy="276999"/>
          </a:xfrm>
          <a:prstGeom prst="rect">
            <a:avLst/>
          </a:prstGeom>
          <a:noFill/>
        </p:spPr>
        <p:txBody>
          <a:bodyPr wrap="none" rtlCol="0">
            <a:spAutoFit/>
          </a:bodyPr>
          <a:lstStyle/>
          <a:p>
            <a:r>
              <a:rPr lang="de-DE" dirty="0" smtClean="0"/>
              <a:t>Emitter</a:t>
            </a:r>
            <a:endParaRPr lang="de-DE" dirty="0"/>
          </a:p>
        </p:txBody>
      </p:sp>
      <p:sp>
        <p:nvSpPr>
          <p:cNvPr id="87" name="Textfeld 86"/>
          <p:cNvSpPr txBox="1"/>
          <p:nvPr/>
        </p:nvSpPr>
        <p:spPr>
          <a:xfrm>
            <a:off x="5334000" y="1981200"/>
            <a:ext cx="559770" cy="276999"/>
          </a:xfrm>
          <a:prstGeom prst="rect">
            <a:avLst/>
          </a:prstGeom>
          <a:noFill/>
        </p:spPr>
        <p:txBody>
          <a:bodyPr wrap="none" rtlCol="0">
            <a:spAutoFit/>
          </a:bodyPr>
          <a:lstStyle/>
          <a:p>
            <a:r>
              <a:rPr lang="de-DE" dirty="0" smtClean="0"/>
              <a:t>Basis</a:t>
            </a:r>
            <a:endParaRPr lang="de-DE" dirty="0"/>
          </a:p>
        </p:txBody>
      </p:sp>
      <p:sp>
        <p:nvSpPr>
          <p:cNvPr id="88" name="Textfeld 87"/>
          <p:cNvSpPr txBox="1"/>
          <p:nvPr/>
        </p:nvSpPr>
        <p:spPr>
          <a:xfrm>
            <a:off x="4419600" y="1981200"/>
            <a:ext cx="780983" cy="276999"/>
          </a:xfrm>
          <a:prstGeom prst="rect">
            <a:avLst/>
          </a:prstGeom>
          <a:noFill/>
        </p:spPr>
        <p:txBody>
          <a:bodyPr wrap="none" rtlCol="0">
            <a:spAutoFit/>
          </a:bodyPr>
          <a:lstStyle/>
          <a:p>
            <a:r>
              <a:rPr lang="de-DE" dirty="0" smtClean="0"/>
              <a:t>Kollektor</a:t>
            </a:r>
            <a:endParaRPr lang="de-DE" dirty="0"/>
          </a:p>
        </p:txBody>
      </p:sp>
      <p:cxnSp>
        <p:nvCxnSpPr>
          <p:cNvPr id="16" name="Gerade Verbindung mit Pfeil 15"/>
          <p:cNvCxnSpPr/>
          <p:nvPr/>
        </p:nvCxnSpPr>
        <p:spPr bwMode="auto">
          <a:xfrm flipV="1">
            <a:off x="6553200" y="2971800"/>
            <a:ext cx="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381000" y="2362200"/>
            <a:ext cx="533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914400" y="1905000"/>
            <a:ext cx="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V="1">
            <a:off x="914400" y="1905000"/>
            <a:ext cx="53340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a:off x="1447800" y="1371600"/>
            <a:ext cx="0" cy="533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914400" y="2362200"/>
            <a:ext cx="533400" cy="457200"/>
          </a:xfrm>
          <a:prstGeom prst="line">
            <a:avLst/>
          </a:prstGeom>
          <a:noFill/>
          <a:ln w="2540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Gerade Verbindung 94"/>
          <p:cNvCxnSpPr/>
          <p:nvPr/>
        </p:nvCxnSpPr>
        <p:spPr bwMode="auto">
          <a:xfrm>
            <a:off x="1447800" y="2819400"/>
            <a:ext cx="0" cy="533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75038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bwMode="auto">
          <a:xfrm>
            <a:off x="49530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7543800" y="5410200"/>
            <a:ext cx="6096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err="1" smtClean="0"/>
              <a:t>Bipolartransistor</a:t>
            </a:r>
            <a:endParaRPr lang="de-DE" dirty="0" smtClean="0"/>
          </a:p>
          <a:p>
            <a:r>
              <a:rPr lang="de-DE" dirty="0" smtClean="0"/>
              <a:t>Stromquelle, PN Diode leitet, Potentialbarriere niedriger</a:t>
            </a:r>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54380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327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32766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762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2057400" y="4828401"/>
            <a:ext cx="762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Rechteck 35"/>
          <p:cNvSpPr/>
          <p:nvPr/>
        </p:nvSpPr>
        <p:spPr bwMode="auto">
          <a:xfrm>
            <a:off x="2743200" y="4828401"/>
            <a:ext cx="4572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Rechteck 36"/>
          <p:cNvSpPr/>
          <p:nvPr/>
        </p:nvSpPr>
        <p:spPr bwMode="auto">
          <a:xfrm>
            <a:off x="3352800" y="4828401"/>
            <a:ext cx="4572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N</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P</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N</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6019800" y="49530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708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hteck 46"/>
          <p:cNvSpPr/>
          <p:nvPr/>
        </p:nvSpPr>
        <p:spPr bwMode="auto">
          <a:xfrm>
            <a:off x="6096000" y="4876800"/>
            <a:ext cx="762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Rechteck 48"/>
          <p:cNvSpPr/>
          <p:nvPr/>
        </p:nvSpPr>
        <p:spPr bwMode="auto">
          <a:xfrm>
            <a:off x="6629400" y="4876800"/>
            <a:ext cx="3810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N</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P</a:t>
            </a:r>
            <a:endParaRPr lang="de-DE" dirty="0"/>
          </a:p>
        </p:txBody>
      </p:sp>
      <p:sp>
        <p:nvSpPr>
          <p:cNvPr id="53" name="Textfeld 52"/>
          <p:cNvSpPr txBox="1"/>
          <p:nvPr/>
        </p:nvSpPr>
        <p:spPr>
          <a:xfrm>
            <a:off x="7086600" y="5590401"/>
            <a:ext cx="295274" cy="276999"/>
          </a:xfrm>
          <a:prstGeom prst="rect">
            <a:avLst/>
          </a:prstGeom>
          <a:noFill/>
        </p:spPr>
        <p:txBody>
          <a:bodyPr wrap="none" rtlCol="0">
            <a:spAutoFit/>
          </a:bodyPr>
          <a:lstStyle/>
          <a:p>
            <a:r>
              <a:rPr lang="de-DE" dirty="0" smtClean="0"/>
              <a:t>N</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457200" y="4371201"/>
            <a:ext cx="1326005" cy="276999"/>
          </a:xfrm>
          <a:prstGeom prst="rect">
            <a:avLst/>
          </a:prstGeom>
          <a:noFill/>
        </p:spPr>
        <p:txBody>
          <a:bodyPr wrap="none" rtlCol="0">
            <a:spAutoFit/>
          </a:bodyPr>
          <a:lstStyle/>
          <a:p>
            <a:r>
              <a:rPr lang="de-DE" dirty="0" smtClean="0"/>
              <a:t>Elektronendichte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648200" y="4371201"/>
            <a:ext cx="780983" cy="276999"/>
          </a:xfrm>
          <a:prstGeom prst="rect">
            <a:avLst/>
          </a:prstGeom>
          <a:noFill/>
        </p:spPr>
        <p:txBody>
          <a:bodyPr wrap="none" rtlCol="0">
            <a:spAutoFit/>
          </a:bodyPr>
          <a:lstStyle/>
          <a:p>
            <a:r>
              <a:rPr lang="de-DE" dirty="0" smtClean="0"/>
              <a:t>Potential</a:t>
            </a:r>
            <a:endParaRPr lang="de-DE" dirty="0"/>
          </a:p>
        </p:txBody>
      </p:sp>
      <p:cxnSp>
        <p:nvCxnSpPr>
          <p:cNvPr id="14345" name="Gerade Verbindung 14344"/>
          <p:cNvCxnSpPr/>
          <p:nvPr/>
        </p:nvCxnSpPr>
        <p:spPr bwMode="auto">
          <a:xfrm flipH="1">
            <a:off x="5791200" y="4953000"/>
            <a:ext cx="2286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7315200" y="59436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hteck 47"/>
          <p:cNvSpPr/>
          <p:nvPr/>
        </p:nvSpPr>
        <p:spPr bwMode="auto">
          <a:xfrm>
            <a:off x="5867400" y="4876800"/>
            <a:ext cx="762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a:endCxn id="72" idx="2"/>
          </p:cNvCxnSpPr>
          <p:nvPr/>
        </p:nvCxnSpPr>
        <p:spPr bwMode="auto">
          <a:xfrm>
            <a:off x="7086600" y="4953000"/>
            <a:ext cx="26670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hteck 71"/>
          <p:cNvSpPr/>
          <p:nvPr/>
        </p:nvSpPr>
        <p:spPr bwMode="auto">
          <a:xfrm>
            <a:off x="7162800" y="5410200"/>
            <a:ext cx="3810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 name="Gerade Verbindung 12"/>
          <p:cNvCxnSpPr/>
          <p:nvPr/>
        </p:nvCxnSpPr>
        <p:spPr bwMode="auto">
          <a:xfrm flipV="1">
            <a:off x="19050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19050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667000" y="3505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2743200" y="3352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27432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V="1">
            <a:off x="35052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Ellipse 3"/>
          <p:cNvSpPr/>
          <p:nvPr/>
        </p:nvSpPr>
        <p:spPr bwMode="auto">
          <a:xfrm>
            <a:off x="2209800" y="4038600"/>
            <a:ext cx="3048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mit Pfeil 7"/>
          <p:cNvCxnSpPr>
            <a:stCxn id="4" idx="2"/>
            <a:endCxn id="4" idx="6"/>
          </p:cNvCxnSpPr>
          <p:nvPr/>
        </p:nvCxnSpPr>
        <p:spPr bwMode="auto">
          <a:xfrm>
            <a:off x="2209800" y="4191000"/>
            <a:ext cx="304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191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2819400" y="4191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58"/>
          <p:cNvCxnSpPr/>
          <p:nvPr/>
        </p:nvCxnSpPr>
        <p:spPr bwMode="auto">
          <a:xfrm>
            <a:off x="1905000" y="4191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mit Pfeil 59"/>
          <p:cNvCxnSpPr/>
          <p:nvPr/>
        </p:nvCxnSpPr>
        <p:spPr bwMode="auto">
          <a:xfrm rot="10800000" flipH="1">
            <a:off x="2057400" y="3124200"/>
            <a:ext cx="12192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feld 60"/>
          <p:cNvSpPr txBox="1"/>
          <p:nvPr/>
        </p:nvSpPr>
        <p:spPr>
          <a:xfrm>
            <a:off x="2286000" y="2819400"/>
            <a:ext cx="402674" cy="276999"/>
          </a:xfrm>
          <a:prstGeom prst="rect">
            <a:avLst/>
          </a:prstGeom>
          <a:noFill/>
        </p:spPr>
        <p:txBody>
          <a:bodyPr wrap="none" rtlCol="0">
            <a:spAutoFit/>
          </a:bodyPr>
          <a:lstStyle/>
          <a:p>
            <a:r>
              <a:rPr lang="de-DE" dirty="0" smtClean="0"/>
              <a:t>I=0</a:t>
            </a:r>
            <a:endParaRPr lang="de-DE" dirty="0"/>
          </a:p>
        </p:txBody>
      </p:sp>
      <p:sp>
        <p:nvSpPr>
          <p:cNvPr id="62" name="Textfeld 61"/>
          <p:cNvSpPr txBox="1"/>
          <p:nvPr/>
        </p:nvSpPr>
        <p:spPr>
          <a:xfrm>
            <a:off x="2449563" y="4343400"/>
            <a:ext cx="227947" cy="276999"/>
          </a:xfrm>
          <a:prstGeom prst="rect">
            <a:avLst/>
          </a:prstGeom>
          <a:noFill/>
        </p:spPr>
        <p:txBody>
          <a:bodyPr wrap="none" rtlCol="0">
            <a:spAutoFit/>
          </a:bodyPr>
          <a:lstStyle/>
          <a:p>
            <a:r>
              <a:rPr lang="de-DE" dirty="0" smtClean="0"/>
              <a:t>I</a:t>
            </a:r>
            <a:endParaRPr lang="de-DE" dirty="0"/>
          </a:p>
        </p:txBody>
      </p:sp>
      <p:cxnSp>
        <p:nvCxnSpPr>
          <p:cNvPr id="63" name="Gerade Verbindung 62"/>
          <p:cNvCxnSpPr/>
          <p:nvPr/>
        </p:nvCxnSpPr>
        <p:spPr bwMode="auto">
          <a:xfrm>
            <a:off x="6019800" y="4648200"/>
            <a:ext cx="106680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flipH="1">
            <a:off x="5791200" y="4648200"/>
            <a:ext cx="228600" cy="76200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1928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bwMode="auto">
          <a:xfrm>
            <a:off x="49530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7391400" y="5410200"/>
            <a:ext cx="7620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err="1" smtClean="0"/>
              <a:t>Bipolartransistor</a:t>
            </a:r>
            <a:endParaRPr lang="de-DE" dirty="0" smtClean="0"/>
          </a:p>
          <a:p>
            <a:r>
              <a:rPr lang="de-DE" dirty="0" smtClean="0"/>
              <a:t>Elektronen werden als Minoritätsträgen in P Bereich injiziert</a:t>
            </a:r>
          </a:p>
          <a:p>
            <a:r>
              <a:rPr lang="de-DE" dirty="0" smtClean="0"/>
              <a:t>Diffusion/Rekombination</a:t>
            </a:r>
            <a:endParaRPr lang="de-DE" dirty="0"/>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54380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327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32766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762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2057400" y="4828401"/>
            <a:ext cx="762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N</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P</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N</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6019800" y="49530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708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hteck 46"/>
          <p:cNvSpPr/>
          <p:nvPr/>
        </p:nvSpPr>
        <p:spPr bwMode="auto">
          <a:xfrm>
            <a:off x="6096000" y="4876800"/>
            <a:ext cx="762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N</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P</a:t>
            </a:r>
            <a:endParaRPr lang="de-DE" dirty="0"/>
          </a:p>
        </p:txBody>
      </p:sp>
      <p:sp>
        <p:nvSpPr>
          <p:cNvPr id="53" name="Textfeld 52"/>
          <p:cNvSpPr txBox="1"/>
          <p:nvPr/>
        </p:nvSpPr>
        <p:spPr>
          <a:xfrm>
            <a:off x="7086600" y="5590401"/>
            <a:ext cx="295274" cy="276999"/>
          </a:xfrm>
          <a:prstGeom prst="rect">
            <a:avLst/>
          </a:prstGeom>
          <a:noFill/>
        </p:spPr>
        <p:txBody>
          <a:bodyPr wrap="none" rtlCol="0">
            <a:spAutoFit/>
          </a:bodyPr>
          <a:lstStyle/>
          <a:p>
            <a:r>
              <a:rPr lang="de-DE" dirty="0" smtClean="0"/>
              <a:t>N</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457200" y="4371201"/>
            <a:ext cx="1326005" cy="276999"/>
          </a:xfrm>
          <a:prstGeom prst="rect">
            <a:avLst/>
          </a:prstGeom>
          <a:noFill/>
        </p:spPr>
        <p:txBody>
          <a:bodyPr wrap="none" rtlCol="0">
            <a:spAutoFit/>
          </a:bodyPr>
          <a:lstStyle/>
          <a:p>
            <a:r>
              <a:rPr lang="de-DE" dirty="0" smtClean="0"/>
              <a:t>Elektronendichte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648200" y="4371201"/>
            <a:ext cx="780983" cy="276999"/>
          </a:xfrm>
          <a:prstGeom prst="rect">
            <a:avLst/>
          </a:prstGeom>
          <a:noFill/>
        </p:spPr>
        <p:txBody>
          <a:bodyPr wrap="none" rtlCol="0">
            <a:spAutoFit/>
          </a:bodyPr>
          <a:lstStyle/>
          <a:p>
            <a:r>
              <a:rPr lang="de-DE" dirty="0" smtClean="0"/>
              <a:t>Potential</a:t>
            </a:r>
            <a:endParaRPr lang="de-DE" dirty="0"/>
          </a:p>
        </p:txBody>
      </p:sp>
      <p:cxnSp>
        <p:nvCxnSpPr>
          <p:cNvPr id="14345" name="Gerade Verbindung 14344"/>
          <p:cNvCxnSpPr/>
          <p:nvPr/>
        </p:nvCxnSpPr>
        <p:spPr bwMode="auto">
          <a:xfrm flipH="1">
            <a:off x="5791200" y="4953000"/>
            <a:ext cx="2286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7315200" y="59436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hteck 47"/>
          <p:cNvSpPr/>
          <p:nvPr/>
        </p:nvSpPr>
        <p:spPr bwMode="auto">
          <a:xfrm>
            <a:off x="5867400" y="4876800"/>
            <a:ext cx="762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7086600" y="4953000"/>
            <a:ext cx="26670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flipV="1">
            <a:off x="19050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19050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667000" y="3505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2743200" y="3352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27432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V="1">
            <a:off x="35052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Ellipse 3"/>
          <p:cNvSpPr/>
          <p:nvPr/>
        </p:nvSpPr>
        <p:spPr bwMode="auto">
          <a:xfrm>
            <a:off x="2209800" y="4038600"/>
            <a:ext cx="3048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mit Pfeil 7"/>
          <p:cNvCxnSpPr>
            <a:stCxn id="4" idx="2"/>
            <a:endCxn id="4" idx="6"/>
          </p:cNvCxnSpPr>
          <p:nvPr/>
        </p:nvCxnSpPr>
        <p:spPr bwMode="auto">
          <a:xfrm>
            <a:off x="2209800" y="4191000"/>
            <a:ext cx="304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191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2819400" y="4191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58"/>
          <p:cNvCxnSpPr/>
          <p:nvPr/>
        </p:nvCxnSpPr>
        <p:spPr bwMode="auto">
          <a:xfrm>
            <a:off x="1905000" y="4191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htwinkliges Dreieck 5"/>
          <p:cNvSpPr/>
          <p:nvPr/>
        </p:nvSpPr>
        <p:spPr bwMode="auto">
          <a:xfrm>
            <a:off x="2209800" y="5257800"/>
            <a:ext cx="457200" cy="177800"/>
          </a:xfrm>
          <a:prstGeom prst="rtTriangl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0" name="Rechtwinkliges Dreieck 59"/>
          <p:cNvSpPr/>
          <p:nvPr/>
        </p:nvSpPr>
        <p:spPr bwMode="auto">
          <a:xfrm>
            <a:off x="6019800" y="4800600"/>
            <a:ext cx="533400" cy="152400"/>
          </a:xfrm>
          <a:prstGeom prst="rtTriangl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 name="Ellipse 13"/>
          <p:cNvSpPr/>
          <p:nvPr/>
        </p:nvSpPr>
        <p:spPr bwMode="auto">
          <a:xfrm>
            <a:off x="2438400" y="4572000"/>
            <a:ext cx="762000" cy="1066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err="1" smtClean="0">
                <a:ln>
                  <a:noFill/>
                </a:ln>
                <a:solidFill>
                  <a:schemeClr val="tx1"/>
                </a:solidFill>
                <a:effectLst/>
                <a:latin typeface="Arial" charset="0"/>
                <a:cs typeface="Arial" charset="0"/>
              </a:rPr>
              <a:t>Rek</a:t>
            </a: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61" name="Textfeld 60"/>
          <p:cNvSpPr txBox="1"/>
          <p:nvPr/>
        </p:nvSpPr>
        <p:spPr>
          <a:xfrm>
            <a:off x="2449563" y="4343400"/>
            <a:ext cx="227947" cy="276999"/>
          </a:xfrm>
          <a:prstGeom prst="rect">
            <a:avLst/>
          </a:prstGeom>
          <a:noFill/>
        </p:spPr>
        <p:txBody>
          <a:bodyPr wrap="none" rtlCol="0">
            <a:spAutoFit/>
          </a:bodyPr>
          <a:lstStyle/>
          <a:p>
            <a:r>
              <a:rPr lang="de-DE" dirty="0" smtClean="0"/>
              <a:t>I</a:t>
            </a:r>
            <a:endParaRPr lang="de-DE" dirty="0"/>
          </a:p>
        </p:txBody>
      </p:sp>
      <p:sp>
        <p:nvSpPr>
          <p:cNvPr id="50" name="Ellipse 49"/>
          <p:cNvSpPr/>
          <p:nvPr/>
        </p:nvSpPr>
        <p:spPr bwMode="auto">
          <a:xfrm>
            <a:off x="5410200" y="2133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2" name="Ellipse 61"/>
          <p:cNvSpPr/>
          <p:nvPr/>
        </p:nvSpPr>
        <p:spPr bwMode="auto">
          <a:xfrm>
            <a:off x="5410200" y="1981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3" name="Ellipse 62"/>
          <p:cNvSpPr/>
          <p:nvPr/>
        </p:nvSpPr>
        <p:spPr bwMode="auto">
          <a:xfrm>
            <a:off x="5562600" y="1981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4" name="Ellipse 63"/>
          <p:cNvSpPr/>
          <p:nvPr/>
        </p:nvSpPr>
        <p:spPr bwMode="auto">
          <a:xfrm>
            <a:off x="5562600" y="1828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8" name="Ellipse 67"/>
          <p:cNvSpPr/>
          <p:nvPr/>
        </p:nvSpPr>
        <p:spPr bwMode="auto">
          <a:xfrm>
            <a:off x="5715000" y="1981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9" name="Ellipse 68"/>
          <p:cNvSpPr/>
          <p:nvPr/>
        </p:nvSpPr>
        <p:spPr bwMode="auto">
          <a:xfrm>
            <a:off x="5715000" y="2133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0" name="Ellipse 69"/>
          <p:cNvSpPr/>
          <p:nvPr/>
        </p:nvSpPr>
        <p:spPr bwMode="auto">
          <a:xfrm>
            <a:off x="5562600" y="2133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2" name="Ellipse 71"/>
          <p:cNvSpPr/>
          <p:nvPr/>
        </p:nvSpPr>
        <p:spPr bwMode="auto">
          <a:xfrm>
            <a:off x="5715000" y="2286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3" name="Ellipse 72"/>
          <p:cNvSpPr/>
          <p:nvPr/>
        </p:nvSpPr>
        <p:spPr bwMode="auto">
          <a:xfrm>
            <a:off x="5562600" y="2286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4" name="Ellipse 73"/>
          <p:cNvSpPr/>
          <p:nvPr/>
        </p:nvSpPr>
        <p:spPr bwMode="auto">
          <a:xfrm>
            <a:off x="5410200" y="2286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5" name="Ellipse 74"/>
          <p:cNvSpPr/>
          <p:nvPr/>
        </p:nvSpPr>
        <p:spPr bwMode="auto">
          <a:xfrm>
            <a:off x="57150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6" name="Ellipse 75"/>
          <p:cNvSpPr/>
          <p:nvPr/>
        </p:nvSpPr>
        <p:spPr bwMode="auto">
          <a:xfrm>
            <a:off x="55626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7" name="Ellipse 76"/>
          <p:cNvSpPr/>
          <p:nvPr/>
        </p:nvSpPr>
        <p:spPr bwMode="auto">
          <a:xfrm>
            <a:off x="54102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8" name="Ellipse 77"/>
          <p:cNvSpPr/>
          <p:nvPr/>
        </p:nvSpPr>
        <p:spPr bwMode="auto">
          <a:xfrm>
            <a:off x="54102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9" name="Ellipse 78"/>
          <p:cNvSpPr/>
          <p:nvPr/>
        </p:nvSpPr>
        <p:spPr bwMode="auto">
          <a:xfrm>
            <a:off x="55626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0" name="Ellipse 79"/>
          <p:cNvSpPr/>
          <p:nvPr/>
        </p:nvSpPr>
        <p:spPr bwMode="auto">
          <a:xfrm>
            <a:off x="57150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1" name="Ellipse 80"/>
          <p:cNvSpPr/>
          <p:nvPr/>
        </p:nvSpPr>
        <p:spPr bwMode="auto">
          <a:xfrm>
            <a:off x="5715000" y="1828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2" name="Ellipse 81"/>
          <p:cNvSpPr/>
          <p:nvPr/>
        </p:nvSpPr>
        <p:spPr bwMode="auto">
          <a:xfrm>
            <a:off x="5410200" y="1828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3" name="Rechteck 82"/>
          <p:cNvSpPr/>
          <p:nvPr/>
        </p:nvSpPr>
        <p:spPr bwMode="auto">
          <a:xfrm>
            <a:off x="5943600" y="1828800"/>
            <a:ext cx="762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84" name="Rechteck 83"/>
          <p:cNvSpPr/>
          <p:nvPr/>
        </p:nvSpPr>
        <p:spPr bwMode="auto">
          <a:xfrm>
            <a:off x="6324600" y="1828800"/>
            <a:ext cx="762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85" name="Ellipse 84"/>
          <p:cNvSpPr/>
          <p:nvPr/>
        </p:nvSpPr>
        <p:spPr bwMode="auto">
          <a:xfrm>
            <a:off x="64770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6" name="Ellipse 85"/>
          <p:cNvSpPr/>
          <p:nvPr/>
        </p:nvSpPr>
        <p:spPr bwMode="auto">
          <a:xfrm>
            <a:off x="66294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87" name="Gerade Verbindung mit Pfeil 86"/>
          <p:cNvCxnSpPr/>
          <p:nvPr/>
        </p:nvCxnSpPr>
        <p:spPr bwMode="auto">
          <a:xfrm>
            <a:off x="5486400" y="1676400"/>
            <a:ext cx="1219200" cy="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Textfeld 87"/>
          <p:cNvSpPr txBox="1"/>
          <p:nvPr/>
        </p:nvSpPr>
        <p:spPr>
          <a:xfrm>
            <a:off x="5715000" y="1447800"/>
            <a:ext cx="778226" cy="276999"/>
          </a:xfrm>
          <a:prstGeom prst="rect">
            <a:avLst/>
          </a:prstGeom>
          <a:noFill/>
        </p:spPr>
        <p:txBody>
          <a:bodyPr wrap="none" rtlCol="0">
            <a:spAutoFit/>
          </a:bodyPr>
          <a:lstStyle/>
          <a:p>
            <a:r>
              <a:rPr lang="de-DE" dirty="0" smtClean="0"/>
              <a:t>Diffusion</a:t>
            </a:r>
            <a:endParaRPr lang="en-US" dirty="0"/>
          </a:p>
        </p:txBody>
      </p:sp>
      <p:sp>
        <p:nvSpPr>
          <p:cNvPr id="90" name="Ellipse 89"/>
          <p:cNvSpPr/>
          <p:nvPr/>
        </p:nvSpPr>
        <p:spPr bwMode="auto">
          <a:xfrm>
            <a:off x="64770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1" name="Ellipse 90"/>
          <p:cNvSpPr/>
          <p:nvPr/>
        </p:nvSpPr>
        <p:spPr bwMode="auto">
          <a:xfrm>
            <a:off x="67818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3" name="Ellipse 92"/>
          <p:cNvSpPr/>
          <p:nvPr/>
        </p:nvSpPr>
        <p:spPr bwMode="auto">
          <a:xfrm>
            <a:off x="6477000" y="2286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4" name="Ellipse 93"/>
          <p:cNvSpPr/>
          <p:nvPr/>
        </p:nvSpPr>
        <p:spPr bwMode="auto">
          <a:xfrm>
            <a:off x="66294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5" name="Ellipse 94"/>
          <p:cNvSpPr/>
          <p:nvPr/>
        </p:nvSpPr>
        <p:spPr bwMode="auto">
          <a:xfrm>
            <a:off x="69342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6" name="Ellipse 95"/>
          <p:cNvSpPr/>
          <p:nvPr/>
        </p:nvSpPr>
        <p:spPr bwMode="auto">
          <a:xfrm>
            <a:off x="70866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11049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bwMode="auto">
          <a:xfrm>
            <a:off x="49530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7391400" y="5410200"/>
            <a:ext cx="7620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err="1" smtClean="0"/>
              <a:t>Bipolartransistor</a:t>
            </a:r>
            <a:endParaRPr lang="de-DE" dirty="0" smtClean="0"/>
          </a:p>
          <a:p>
            <a:r>
              <a:rPr lang="de-DE" dirty="0" smtClean="0"/>
              <a:t>Elektronen werden als Minoritätsträgen in P Bereich injiziert</a:t>
            </a:r>
          </a:p>
          <a:p>
            <a:r>
              <a:rPr lang="de-DE" dirty="0" smtClean="0"/>
              <a:t>Diffusion/Rekombination</a:t>
            </a:r>
          </a:p>
          <a:p>
            <a:r>
              <a:rPr lang="de-DE" dirty="0" smtClean="0"/>
              <a:t>Noch kein Transistoreffekt</a:t>
            </a:r>
            <a:endParaRPr lang="de-DE" dirty="0"/>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54380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327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32766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762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2057400" y="4828401"/>
            <a:ext cx="762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N</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P</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N</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6019800" y="49530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708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hteck 46"/>
          <p:cNvSpPr/>
          <p:nvPr/>
        </p:nvSpPr>
        <p:spPr bwMode="auto">
          <a:xfrm>
            <a:off x="6096000" y="4876800"/>
            <a:ext cx="762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N</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P</a:t>
            </a:r>
            <a:endParaRPr lang="de-DE" dirty="0"/>
          </a:p>
        </p:txBody>
      </p:sp>
      <p:sp>
        <p:nvSpPr>
          <p:cNvPr id="53" name="Textfeld 52"/>
          <p:cNvSpPr txBox="1"/>
          <p:nvPr/>
        </p:nvSpPr>
        <p:spPr>
          <a:xfrm>
            <a:off x="7086600" y="5590401"/>
            <a:ext cx="295274" cy="276999"/>
          </a:xfrm>
          <a:prstGeom prst="rect">
            <a:avLst/>
          </a:prstGeom>
          <a:noFill/>
        </p:spPr>
        <p:txBody>
          <a:bodyPr wrap="none" rtlCol="0">
            <a:spAutoFit/>
          </a:bodyPr>
          <a:lstStyle/>
          <a:p>
            <a:r>
              <a:rPr lang="de-DE" dirty="0" smtClean="0"/>
              <a:t>N</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457200" y="4371201"/>
            <a:ext cx="1326005" cy="276999"/>
          </a:xfrm>
          <a:prstGeom prst="rect">
            <a:avLst/>
          </a:prstGeom>
          <a:noFill/>
        </p:spPr>
        <p:txBody>
          <a:bodyPr wrap="none" rtlCol="0">
            <a:spAutoFit/>
          </a:bodyPr>
          <a:lstStyle/>
          <a:p>
            <a:r>
              <a:rPr lang="de-DE" dirty="0" smtClean="0"/>
              <a:t>Elektronendichte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648200" y="4371201"/>
            <a:ext cx="780983" cy="276999"/>
          </a:xfrm>
          <a:prstGeom prst="rect">
            <a:avLst/>
          </a:prstGeom>
          <a:noFill/>
        </p:spPr>
        <p:txBody>
          <a:bodyPr wrap="none" rtlCol="0">
            <a:spAutoFit/>
          </a:bodyPr>
          <a:lstStyle/>
          <a:p>
            <a:r>
              <a:rPr lang="de-DE" dirty="0" smtClean="0"/>
              <a:t>Potential</a:t>
            </a:r>
            <a:endParaRPr lang="de-DE" dirty="0"/>
          </a:p>
        </p:txBody>
      </p:sp>
      <p:cxnSp>
        <p:nvCxnSpPr>
          <p:cNvPr id="14345" name="Gerade Verbindung 14344"/>
          <p:cNvCxnSpPr/>
          <p:nvPr/>
        </p:nvCxnSpPr>
        <p:spPr bwMode="auto">
          <a:xfrm flipH="1">
            <a:off x="5791200" y="4953000"/>
            <a:ext cx="2286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7315200" y="59436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hteck 47"/>
          <p:cNvSpPr/>
          <p:nvPr/>
        </p:nvSpPr>
        <p:spPr bwMode="auto">
          <a:xfrm>
            <a:off x="5867400" y="4876800"/>
            <a:ext cx="762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7086600" y="4953000"/>
            <a:ext cx="26670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flipV="1">
            <a:off x="19050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19050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667000" y="3505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2743200" y="3352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27432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V="1">
            <a:off x="35052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Ellipse 3"/>
          <p:cNvSpPr/>
          <p:nvPr/>
        </p:nvSpPr>
        <p:spPr bwMode="auto">
          <a:xfrm>
            <a:off x="2209800" y="4038600"/>
            <a:ext cx="3048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mit Pfeil 7"/>
          <p:cNvCxnSpPr>
            <a:stCxn id="4" idx="2"/>
            <a:endCxn id="4" idx="6"/>
          </p:cNvCxnSpPr>
          <p:nvPr/>
        </p:nvCxnSpPr>
        <p:spPr bwMode="auto">
          <a:xfrm>
            <a:off x="2209800" y="4191000"/>
            <a:ext cx="304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191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2819400" y="4191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58"/>
          <p:cNvCxnSpPr/>
          <p:nvPr/>
        </p:nvCxnSpPr>
        <p:spPr bwMode="auto">
          <a:xfrm>
            <a:off x="1905000" y="4191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htwinkliges Dreieck 5"/>
          <p:cNvSpPr/>
          <p:nvPr/>
        </p:nvSpPr>
        <p:spPr bwMode="auto">
          <a:xfrm>
            <a:off x="2209800" y="5257800"/>
            <a:ext cx="457200" cy="177800"/>
          </a:xfrm>
          <a:prstGeom prst="rtTriangl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0" name="Rechtwinkliges Dreieck 59"/>
          <p:cNvSpPr/>
          <p:nvPr/>
        </p:nvSpPr>
        <p:spPr bwMode="auto">
          <a:xfrm>
            <a:off x="6019800" y="4800600"/>
            <a:ext cx="533400" cy="152400"/>
          </a:xfrm>
          <a:prstGeom prst="rtTriangl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 name="Ellipse 13"/>
          <p:cNvSpPr/>
          <p:nvPr/>
        </p:nvSpPr>
        <p:spPr bwMode="auto">
          <a:xfrm>
            <a:off x="2438400" y="4572000"/>
            <a:ext cx="762000" cy="1066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err="1" smtClean="0">
                <a:ln>
                  <a:noFill/>
                </a:ln>
                <a:solidFill>
                  <a:schemeClr val="tx1"/>
                </a:solidFill>
                <a:effectLst/>
                <a:latin typeface="Arial" charset="0"/>
                <a:cs typeface="Arial" charset="0"/>
              </a:rPr>
              <a:t>Rek</a:t>
            </a: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49" name="Textfeld 48"/>
          <p:cNvSpPr txBox="1"/>
          <p:nvPr/>
        </p:nvSpPr>
        <p:spPr>
          <a:xfrm>
            <a:off x="2449563" y="4343400"/>
            <a:ext cx="227947" cy="276999"/>
          </a:xfrm>
          <a:prstGeom prst="rect">
            <a:avLst/>
          </a:prstGeom>
          <a:noFill/>
        </p:spPr>
        <p:txBody>
          <a:bodyPr wrap="none" rtlCol="0">
            <a:spAutoFit/>
          </a:bodyPr>
          <a:lstStyle/>
          <a:p>
            <a:r>
              <a:rPr lang="de-DE" dirty="0" smtClean="0"/>
              <a:t>I</a:t>
            </a:r>
            <a:endParaRPr lang="de-DE" dirty="0"/>
          </a:p>
        </p:txBody>
      </p:sp>
      <p:sp>
        <p:nvSpPr>
          <p:cNvPr id="18" name="Freihandform 17"/>
          <p:cNvSpPr/>
          <p:nvPr/>
        </p:nvSpPr>
        <p:spPr bwMode="auto">
          <a:xfrm>
            <a:off x="1727200" y="4359401"/>
            <a:ext cx="1476740" cy="745999"/>
          </a:xfrm>
          <a:custGeom>
            <a:avLst/>
            <a:gdLst>
              <a:gd name="connsiteX0" fmla="*/ 279400 w 1476740"/>
              <a:gd name="connsiteY0" fmla="*/ 123699 h 1093669"/>
              <a:gd name="connsiteX1" fmla="*/ 1358900 w 1476740"/>
              <a:gd name="connsiteY1" fmla="*/ 72899 h 1093669"/>
              <a:gd name="connsiteX2" fmla="*/ 1295400 w 1476740"/>
              <a:gd name="connsiteY2" fmla="*/ 987299 h 1093669"/>
              <a:gd name="connsiteX3" fmla="*/ 0 w 1476740"/>
              <a:gd name="connsiteY3" fmla="*/ 1038099 h 1093669"/>
            </a:gdLst>
            <a:ahLst/>
            <a:cxnLst>
              <a:cxn ang="0">
                <a:pos x="connsiteX0" y="connsiteY0"/>
              </a:cxn>
              <a:cxn ang="0">
                <a:pos x="connsiteX1" y="connsiteY1"/>
              </a:cxn>
              <a:cxn ang="0">
                <a:pos x="connsiteX2" y="connsiteY2"/>
              </a:cxn>
              <a:cxn ang="0">
                <a:pos x="connsiteX3" y="connsiteY3"/>
              </a:cxn>
            </a:cxnLst>
            <a:rect l="l" t="t" r="r" b="b"/>
            <a:pathLst>
              <a:path w="1476740" h="1093669">
                <a:moveTo>
                  <a:pt x="279400" y="123699"/>
                </a:moveTo>
                <a:cubicBezTo>
                  <a:pt x="734483" y="26332"/>
                  <a:pt x="1189567" y="-71034"/>
                  <a:pt x="1358900" y="72899"/>
                </a:cubicBezTo>
                <a:cubicBezTo>
                  <a:pt x="1528233" y="216832"/>
                  <a:pt x="1521883" y="826432"/>
                  <a:pt x="1295400" y="987299"/>
                </a:cubicBezTo>
                <a:cubicBezTo>
                  <a:pt x="1068917" y="1148166"/>
                  <a:pt x="534458" y="1093132"/>
                  <a:pt x="0" y="1038099"/>
                </a:cubicBezTo>
              </a:path>
            </a:pathLst>
          </a:custGeom>
          <a:noFill/>
          <a:ln w="9525" cap="flat" cmpd="sng" algn="ctr">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1" name="Ellipse 60"/>
          <p:cNvSpPr/>
          <p:nvPr/>
        </p:nvSpPr>
        <p:spPr bwMode="auto">
          <a:xfrm>
            <a:off x="64770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2" name="Ellipse 61"/>
          <p:cNvSpPr/>
          <p:nvPr/>
        </p:nvSpPr>
        <p:spPr bwMode="auto">
          <a:xfrm>
            <a:off x="64770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3" name="Ellipse 62"/>
          <p:cNvSpPr/>
          <p:nvPr/>
        </p:nvSpPr>
        <p:spPr bwMode="auto">
          <a:xfrm>
            <a:off x="66294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4" name="Ellipse 63"/>
          <p:cNvSpPr/>
          <p:nvPr/>
        </p:nvSpPr>
        <p:spPr bwMode="auto">
          <a:xfrm>
            <a:off x="64770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8" name="Ellipse 67"/>
          <p:cNvSpPr/>
          <p:nvPr/>
        </p:nvSpPr>
        <p:spPr bwMode="auto">
          <a:xfrm>
            <a:off x="66294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9" name="Ellipse 68"/>
          <p:cNvSpPr/>
          <p:nvPr/>
        </p:nvSpPr>
        <p:spPr bwMode="auto">
          <a:xfrm>
            <a:off x="67818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0" name="Ellipse 69"/>
          <p:cNvSpPr/>
          <p:nvPr/>
        </p:nvSpPr>
        <p:spPr bwMode="auto">
          <a:xfrm>
            <a:off x="69342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2" name="Ellipse 71"/>
          <p:cNvSpPr/>
          <p:nvPr/>
        </p:nvSpPr>
        <p:spPr bwMode="auto">
          <a:xfrm>
            <a:off x="64770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3" name="Ellipse 72"/>
          <p:cNvSpPr/>
          <p:nvPr/>
        </p:nvSpPr>
        <p:spPr bwMode="auto">
          <a:xfrm>
            <a:off x="66294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4" name="Ellipse 73"/>
          <p:cNvSpPr/>
          <p:nvPr/>
        </p:nvSpPr>
        <p:spPr bwMode="auto">
          <a:xfrm>
            <a:off x="67818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5" name="Ellipse 74"/>
          <p:cNvSpPr/>
          <p:nvPr/>
        </p:nvSpPr>
        <p:spPr bwMode="auto">
          <a:xfrm>
            <a:off x="69342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6" name="Ellipse 75"/>
          <p:cNvSpPr/>
          <p:nvPr/>
        </p:nvSpPr>
        <p:spPr bwMode="auto">
          <a:xfrm>
            <a:off x="70866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7" name="Ellipse 76"/>
          <p:cNvSpPr/>
          <p:nvPr/>
        </p:nvSpPr>
        <p:spPr bwMode="auto">
          <a:xfrm>
            <a:off x="64770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8" name="Ellipse 77"/>
          <p:cNvSpPr/>
          <p:nvPr/>
        </p:nvSpPr>
        <p:spPr bwMode="auto">
          <a:xfrm>
            <a:off x="66294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9" name="Ellipse 78"/>
          <p:cNvSpPr/>
          <p:nvPr/>
        </p:nvSpPr>
        <p:spPr bwMode="auto">
          <a:xfrm>
            <a:off x="67818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0" name="Ellipse 79"/>
          <p:cNvSpPr/>
          <p:nvPr/>
        </p:nvSpPr>
        <p:spPr bwMode="auto">
          <a:xfrm>
            <a:off x="69342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1" name="Ellipse 80"/>
          <p:cNvSpPr/>
          <p:nvPr/>
        </p:nvSpPr>
        <p:spPr bwMode="auto">
          <a:xfrm>
            <a:off x="70866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2" name="Ellipse 81"/>
          <p:cNvSpPr/>
          <p:nvPr/>
        </p:nvSpPr>
        <p:spPr bwMode="auto">
          <a:xfrm>
            <a:off x="72390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3" name="Ellipse 82"/>
          <p:cNvSpPr/>
          <p:nvPr/>
        </p:nvSpPr>
        <p:spPr bwMode="auto">
          <a:xfrm>
            <a:off x="67818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4" name="Ellipse 83"/>
          <p:cNvSpPr/>
          <p:nvPr/>
        </p:nvSpPr>
        <p:spPr bwMode="auto">
          <a:xfrm>
            <a:off x="70866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5" name="Ellipse 84"/>
          <p:cNvSpPr/>
          <p:nvPr/>
        </p:nvSpPr>
        <p:spPr bwMode="auto">
          <a:xfrm>
            <a:off x="72390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6" name="Ellipse 85"/>
          <p:cNvSpPr/>
          <p:nvPr/>
        </p:nvSpPr>
        <p:spPr bwMode="auto">
          <a:xfrm>
            <a:off x="67818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7" name="Ellipse 86"/>
          <p:cNvSpPr/>
          <p:nvPr/>
        </p:nvSpPr>
        <p:spPr bwMode="auto">
          <a:xfrm>
            <a:off x="69342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8" name="Ellipse 87"/>
          <p:cNvSpPr/>
          <p:nvPr/>
        </p:nvSpPr>
        <p:spPr bwMode="auto">
          <a:xfrm>
            <a:off x="70866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9" name="Ellipse 88"/>
          <p:cNvSpPr/>
          <p:nvPr/>
        </p:nvSpPr>
        <p:spPr bwMode="auto">
          <a:xfrm>
            <a:off x="75438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0" name="Ellipse 89"/>
          <p:cNvSpPr/>
          <p:nvPr/>
        </p:nvSpPr>
        <p:spPr bwMode="auto">
          <a:xfrm>
            <a:off x="75438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1" name="Ellipse 90"/>
          <p:cNvSpPr/>
          <p:nvPr/>
        </p:nvSpPr>
        <p:spPr bwMode="auto">
          <a:xfrm>
            <a:off x="73914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2" name="Ellipse 91"/>
          <p:cNvSpPr/>
          <p:nvPr/>
        </p:nvSpPr>
        <p:spPr bwMode="auto">
          <a:xfrm>
            <a:off x="75438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3" name="Ellipse 92"/>
          <p:cNvSpPr/>
          <p:nvPr/>
        </p:nvSpPr>
        <p:spPr bwMode="auto">
          <a:xfrm>
            <a:off x="73914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4" name="Ellipse 93"/>
          <p:cNvSpPr/>
          <p:nvPr/>
        </p:nvSpPr>
        <p:spPr bwMode="auto">
          <a:xfrm>
            <a:off x="72390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5" name="Ellipse 94"/>
          <p:cNvSpPr/>
          <p:nvPr/>
        </p:nvSpPr>
        <p:spPr bwMode="auto">
          <a:xfrm>
            <a:off x="75438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6" name="Ellipse 95"/>
          <p:cNvSpPr/>
          <p:nvPr/>
        </p:nvSpPr>
        <p:spPr bwMode="auto">
          <a:xfrm>
            <a:off x="73914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7" name="Ellipse 96"/>
          <p:cNvSpPr/>
          <p:nvPr/>
        </p:nvSpPr>
        <p:spPr bwMode="auto">
          <a:xfrm>
            <a:off x="72390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8" name="Ellipse 97"/>
          <p:cNvSpPr/>
          <p:nvPr/>
        </p:nvSpPr>
        <p:spPr bwMode="auto">
          <a:xfrm>
            <a:off x="70866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9" name="Ellipse 98"/>
          <p:cNvSpPr/>
          <p:nvPr/>
        </p:nvSpPr>
        <p:spPr bwMode="auto">
          <a:xfrm>
            <a:off x="72390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0" name="Ellipse 99"/>
          <p:cNvSpPr/>
          <p:nvPr/>
        </p:nvSpPr>
        <p:spPr bwMode="auto">
          <a:xfrm>
            <a:off x="73914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1" name="Ellipse 100"/>
          <p:cNvSpPr/>
          <p:nvPr/>
        </p:nvSpPr>
        <p:spPr bwMode="auto">
          <a:xfrm>
            <a:off x="75438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2" name="Ellipse 101"/>
          <p:cNvSpPr/>
          <p:nvPr/>
        </p:nvSpPr>
        <p:spPr bwMode="auto">
          <a:xfrm>
            <a:off x="5410200" y="2133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3" name="Ellipse 102"/>
          <p:cNvSpPr/>
          <p:nvPr/>
        </p:nvSpPr>
        <p:spPr bwMode="auto">
          <a:xfrm>
            <a:off x="5410200" y="1981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4" name="Ellipse 103"/>
          <p:cNvSpPr/>
          <p:nvPr/>
        </p:nvSpPr>
        <p:spPr bwMode="auto">
          <a:xfrm>
            <a:off x="5562600" y="1981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5" name="Ellipse 104"/>
          <p:cNvSpPr/>
          <p:nvPr/>
        </p:nvSpPr>
        <p:spPr bwMode="auto">
          <a:xfrm>
            <a:off x="5562600" y="1828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6" name="Ellipse 105"/>
          <p:cNvSpPr/>
          <p:nvPr/>
        </p:nvSpPr>
        <p:spPr bwMode="auto">
          <a:xfrm>
            <a:off x="5715000" y="1981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7" name="Ellipse 106"/>
          <p:cNvSpPr/>
          <p:nvPr/>
        </p:nvSpPr>
        <p:spPr bwMode="auto">
          <a:xfrm>
            <a:off x="5715000" y="2133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8" name="Ellipse 107"/>
          <p:cNvSpPr/>
          <p:nvPr/>
        </p:nvSpPr>
        <p:spPr bwMode="auto">
          <a:xfrm>
            <a:off x="5562600" y="2133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9" name="Ellipse 108"/>
          <p:cNvSpPr/>
          <p:nvPr/>
        </p:nvSpPr>
        <p:spPr bwMode="auto">
          <a:xfrm>
            <a:off x="5715000" y="2286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0" name="Ellipse 109"/>
          <p:cNvSpPr/>
          <p:nvPr/>
        </p:nvSpPr>
        <p:spPr bwMode="auto">
          <a:xfrm>
            <a:off x="5562600" y="2286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1" name="Ellipse 110"/>
          <p:cNvSpPr/>
          <p:nvPr/>
        </p:nvSpPr>
        <p:spPr bwMode="auto">
          <a:xfrm>
            <a:off x="5410200" y="2286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2" name="Ellipse 111"/>
          <p:cNvSpPr/>
          <p:nvPr/>
        </p:nvSpPr>
        <p:spPr bwMode="auto">
          <a:xfrm>
            <a:off x="57150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3" name="Ellipse 112"/>
          <p:cNvSpPr/>
          <p:nvPr/>
        </p:nvSpPr>
        <p:spPr bwMode="auto">
          <a:xfrm>
            <a:off x="55626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4" name="Ellipse 113"/>
          <p:cNvSpPr/>
          <p:nvPr/>
        </p:nvSpPr>
        <p:spPr bwMode="auto">
          <a:xfrm>
            <a:off x="54102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5" name="Ellipse 114"/>
          <p:cNvSpPr/>
          <p:nvPr/>
        </p:nvSpPr>
        <p:spPr bwMode="auto">
          <a:xfrm>
            <a:off x="54102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6" name="Ellipse 115"/>
          <p:cNvSpPr/>
          <p:nvPr/>
        </p:nvSpPr>
        <p:spPr bwMode="auto">
          <a:xfrm>
            <a:off x="55626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7" name="Ellipse 116"/>
          <p:cNvSpPr/>
          <p:nvPr/>
        </p:nvSpPr>
        <p:spPr bwMode="auto">
          <a:xfrm>
            <a:off x="57150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8" name="Ellipse 117"/>
          <p:cNvSpPr/>
          <p:nvPr/>
        </p:nvSpPr>
        <p:spPr bwMode="auto">
          <a:xfrm>
            <a:off x="5715000" y="1828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9" name="Ellipse 118"/>
          <p:cNvSpPr/>
          <p:nvPr/>
        </p:nvSpPr>
        <p:spPr bwMode="auto">
          <a:xfrm>
            <a:off x="5410200" y="1828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0" name="Rechteck 119"/>
          <p:cNvSpPr/>
          <p:nvPr/>
        </p:nvSpPr>
        <p:spPr bwMode="auto">
          <a:xfrm>
            <a:off x="5943600" y="1828800"/>
            <a:ext cx="762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21" name="Rechteck 120"/>
          <p:cNvSpPr/>
          <p:nvPr/>
        </p:nvSpPr>
        <p:spPr bwMode="auto">
          <a:xfrm>
            <a:off x="6324600" y="1828800"/>
            <a:ext cx="762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22" name="Ellipse 121"/>
          <p:cNvSpPr/>
          <p:nvPr/>
        </p:nvSpPr>
        <p:spPr bwMode="auto">
          <a:xfrm>
            <a:off x="64770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3" name="Ellipse 122"/>
          <p:cNvSpPr/>
          <p:nvPr/>
        </p:nvSpPr>
        <p:spPr bwMode="auto">
          <a:xfrm>
            <a:off x="66294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24" name="Gerade Verbindung mit Pfeil 123"/>
          <p:cNvCxnSpPr/>
          <p:nvPr/>
        </p:nvCxnSpPr>
        <p:spPr bwMode="auto">
          <a:xfrm>
            <a:off x="5486400" y="1676400"/>
            <a:ext cx="1219200" cy="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Textfeld 124"/>
          <p:cNvSpPr txBox="1"/>
          <p:nvPr/>
        </p:nvSpPr>
        <p:spPr>
          <a:xfrm>
            <a:off x="5715000" y="1447800"/>
            <a:ext cx="778226" cy="276999"/>
          </a:xfrm>
          <a:prstGeom prst="rect">
            <a:avLst/>
          </a:prstGeom>
          <a:noFill/>
        </p:spPr>
        <p:txBody>
          <a:bodyPr wrap="none" rtlCol="0">
            <a:spAutoFit/>
          </a:bodyPr>
          <a:lstStyle/>
          <a:p>
            <a:r>
              <a:rPr lang="de-DE" dirty="0" smtClean="0"/>
              <a:t>Diffusion</a:t>
            </a:r>
            <a:endParaRPr lang="en-US" dirty="0"/>
          </a:p>
        </p:txBody>
      </p:sp>
      <p:sp>
        <p:nvSpPr>
          <p:cNvPr id="126" name="Ellipse 125"/>
          <p:cNvSpPr/>
          <p:nvPr/>
        </p:nvSpPr>
        <p:spPr bwMode="auto">
          <a:xfrm>
            <a:off x="64770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7" name="Ellipse 126"/>
          <p:cNvSpPr/>
          <p:nvPr/>
        </p:nvSpPr>
        <p:spPr bwMode="auto">
          <a:xfrm>
            <a:off x="67818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8" name="Ellipse 127"/>
          <p:cNvSpPr/>
          <p:nvPr/>
        </p:nvSpPr>
        <p:spPr bwMode="auto">
          <a:xfrm>
            <a:off x="6477000" y="2286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9" name="Ellipse 128"/>
          <p:cNvSpPr/>
          <p:nvPr/>
        </p:nvSpPr>
        <p:spPr bwMode="auto">
          <a:xfrm>
            <a:off x="66294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0" name="Ellipse 129"/>
          <p:cNvSpPr/>
          <p:nvPr/>
        </p:nvSpPr>
        <p:spPr bwMode="auto">
          <a:xfrm>
            <a:off x="69342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1" name="Ellipse 130"/>
          <p:cNvSpPr/>
          <p:nvPr/>
        </p:nvSpPr>
        <p:spPr bwMode="auto">
          <a:xfrm>
            <a:off x="70866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20" name="Gerade Verbindung mit Pfeil 19"/>
          <p:cNvCxnSpPr/>
          <p:nvPr/>
        </p:nvCxnSpPr>
        <p:spPr bwMode="auto">
          <a:xfrm>
            <a:off x="7010400" y="2819400"/>
            <a:ext cx="0" cy="4572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7831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bwMode="auto">
          <a:xfrm>
            <a:off x="49530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6858000" y="5410200"/>
            <a:ext cx="7620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a:t>Wenn </a:t>
            </a:r>
            <a:r>
              <a:rPr lang="de-DE" dirty="0" smtClean="0"/>
              <a:t>Basis dünn </a:t>
            </a:r>
            <a:r>
              <a:rPr lang="de-DE" dirty="0"/>
              <a:t>ist, ist die Wahrscheinlichkeit </a:t>
            </a:r>
            <a:r>
              <a:rPr lang="de-DE" dirty="0" smtClean="0"/>
              <a:t>hoch, </a:t>
            </a:r>
            <a:r>
              <a:rPr lang="de-DE" dirty="0"/>
              <a:t>dass ein Injiziertes Elektron am Rande des Kollektors gelangt, ohne vorher zu </a:t>
            </a:r>
            <a:r>
              <a:rPr lang="de-DE" dirty="0" err="1"/>
              <a:t>rekombinieren</a:t>
            </a:r>
            <a:r>
              <a:rPr lang="de-DE" dirty="0"/>
              <a:t>. </a:t>
            </a:r>
            <a:endParaRPr lang="de-DE" dirty="0" smtClean="0"/>
          </a:p>
          <a:p>
            <a:r>
              <a:rPr lang="de-DE" dirty="0" err="1" smtClean="0"/>
              <a:t>Kollerktorstrom</a:t>
            </a:r>
            <a:endParaRPr lang="de-DE" dirty="0"/>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54380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667000" y="4495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762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2057400" y="4828401"/>
            <a:ext cx="762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N</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P</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N</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a:endCxn id="60" idx="4"/>
          </p:cNvCxnSpPr>
          <p:nvPr/>
        </p:nvCxnSpPr>
        <p:spPr bwMode="auto">
          <a:xfrm>
            <a:off x="6019800" y="49530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65532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hteck 46"/>
          <p:cNvSpPr/>
          <p:nvPr/>
        </p:nvSpPr>
        <p:spPr bwMode="auto">
          <a:xfrm>
            <a:off x="6096000" y="4876800"/>
            <a:ext cx="762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N</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P</a:t>
            </a:r>
            <a:endParaRPr lang="de-DE" dirty="0"/>
          </a:p>
        </p:txBody>
      </p:sp>
      <p:sp>
        <p:nvSpPr>
          <p:cNvPr id="53" name="Textfeld 52"/>
          <p:cNvSpPr txBox="1"/>
          <p:nvPr/>
        </p:nvSpPr>
        <p:spPr>
          <a:xfrm>
            <a:off x="6553200" y="5590401"/>
            <a:ext cx="295274" cy="276999"/>
          </a:xfrm>
          <a:prstGeom prst="rect">
            <a:avLst/>
          </a:prstGeom>
          <a:noFill/>
        </p:spPr>
        <p:txBody>
          <a:bodyPr wrap="none" rtlCol="0">
            <a:spAutoFit/>
          </a:bodyPr>
          <a:lstStyle/>
          <a:p>
            <a:r>
              <a:rPr lang="de-DE" dirty="0" smtClean="0"/>
              <a:t>N</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457200" y="4371201"/>
            <a:ext cx="1326005" cy="276999"/>
          </a:xfrm>
          <a:prstGeom prst="rect">
            <a:avLst/>
          </a:prstGeom>
          <a:noFill/>
        </p:spPr>
        <p:txBody>
          <a:bodyPr wrap="none" rtlCol="0">
            <a:spAutoFit/>
          </a:bodyPr>
          <a:lstStyle/>
          <a:p>
            <a:r>
              <a:rPr lang="de-DE" dirty="0" smtClean="0"/>
              <a:t>Elektronendichte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648200" y="4371201"/>
            <a:ext cx="780983" cy="276999"/>
          </a:xfrm>
          <a:prstGeom prst="rect">
            <a:avLst/>
          </a:prstGeom>
          <a:noFill/>
        </p:spPr>
        <p:txBody>
          <a:bodyPr wrap="none" rtlCol="0">
            <a:spAutoFit/>
          </a:bodyPr>
          <a:lstStyle/>
          <a:p>
            <a:r>
              <a:rPr lang="de-DE" dirty="0" smtClean="0"/>
              <a:t>Potential</a:t>
            </a:r>
            <a:endParaRPr lang="de-DE" dirty="0"/>
          </a:p>
        </p:txBody>
      </p:sp>
      <p:cxnSp>
        <p:nvCxnSpPr>
          <p:cNvPr id="14345" name="Gerade Verbindung 14344"/>
          <p:cNvCxnSpPr/>
          <p:nvPr/>
        </p:nvCxnSpPr>
        <p:spPr bwMode="auto">
          <a:xfrm flipH="1">
            <a:off x="5791200" y="4953000"/>
            <a:ext cx="2286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6781800" y="59436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hteck 47"/>
          <p:cNvSpPr/>
          <p:nvPr/>
        </p:nvSpPr>
        <p:spPr bwMode="auto">
          <a:xfrm>
            <a:off x="5867400" y="4876800"/>
            <a:ext cx="762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6553200" y="4953000"/>
            <a:ext cx="26670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flipV="1">
            <a:off x="19050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19050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667000" y="3505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2743200" y="3352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27432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V="1">
            <a:off x="35052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Ellipse 3"/>
          <p:cNvSpPr/>
          <p:nvPr/>
        </p:nvSpPr>
        <p:spPr bwMode="auto">
          <a:xfrm>
            <a:off x="2209800" y="4038600"/>
            <a:ext cx="3048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mit Pfeil 7"/>
          <p:cNvCxnSpPr>
            <a:stCxn id="4" idx="2"/>
            <a:endCxn id="4" idx="6"/>
          </p:cNvCxnSpPr>
          <p:nvPr/>
        </p:nvCxnSpPr>
        <p:spPr bwMode="auto">
          <a:xfrm>
            <a:off x="2209800" y="4191000"/>
            <a:ext cx="304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191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2819400" y="4191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58"/>
          <p:cNvCxnSpPr/>
          <p:nvPr/>
        </p:nvCxnSpPr>
        <p:spPr bwMode="auto">
          <a:xfrm>
            <a:off x="1905000" y="4191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htwinkliges Dreieck 5"/>
          <p:cNvSpPr/>
          <p:nvPr/>
        </p:nvSpPr>
        <p:spPr bwMode="auto">
          <a:xfrm>
            <a:off x="2209800" y="5257800"/>
            <a:ext cx="457200" cy="177800"/>
          </a:xfrm>
          <a:prstGeom prst="rtTriangl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0" name="Rechtwinkliges Dreieck 59"/>
          <p:cNvSpPr/>
          <p:nvPr/>
        </p:nvSpPr>
        <p:spPr bwMode="auto">
          <a:xfrm>
            <a:off x="6019800" y="4800600"/>
            <a:ext cx="533400" cy="152400"/>
          </a:xfrm>
          <a:prstGeom prst="rtTriangl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Textfeld 48"/>
          <p:cNvSpPr txBox="1"/>
          <p:nvPr/>
        </p:nvSpPr>
        <p:spPr>
          <a:xfrm>
            <a:off x="2449563" y="4343400"/>
            <a:ext cx="227947" cy="276999"/>
          </a:xfrm>
          <a:prstGeom prst="rect">
            <a:avLst/>
          </a:prstGeom>
          <a:noFill/>
        </p:spPr>
        <p:txBody>
          <a:bodyPr wrap="none" rtlCol="0">
            <a:spAutoFit/>
          </a:bodyPr>
          <a:lstStyle/>
          <a:p>
            <a:r>
              <a:rPr lang="de-DE" dirty="0" smtClean="0"/>
              <a:t>I</a:t>
            </a:r>
            <a:endParaRPr lang="de-DE" dirty="0"/>
          </a:p>
        </p:txBody>
      </p:sp>
      <p:cxnSp>
        <p:nvCxnSpPr>
          <p:cNvPr id="61" name="Gerade Verbindung 60"/>
          <p:cNvCxnSpPr/>
          <p:nvPr/>
        </p:nvCxnSpPr>
        <p:spPr bwMode="auto">
          <a:xfrm>
            <a:off x="2667000" y="47244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Freihandform 22"/>
          <p:cNvSpPr/>
          <p:nvPr/>
        </p:nvSpPr>
        <p:spPr bwMode="auto">
          <a:xfrm>
            <a:off x="6197600" y="4660900"/>
            <a:ext cx="812800" cy="584200"/>
          </a:xfrm>
          <a:custGeom>
            <a:avLst/>
            <a:gdLst>
              <a:gd name="connsiteX0" fmla="*/ 0 w 812800"/>
              <a:gd name="connsiteY0" fmla="*/ 0 h 584200"/>
              <a:gd name="connsiteX1" fmla="*/ 533400 w 812800"/>
              <a:gd name="connsiteY1" fmla="*/ 76200 h 584200"/>
              <a:gd name="connsiteX2" fmla="*/ 812800 w 812800"/>
              <a:gd name="connsiteY2" fmla="*/ 584200 h 584200"/>
            </a:gdLst>
            <a:ahLst/>
            <a:cxnLst>
              <a:cxn ang="0">
                <a:pos x="connsiteX0" y="connsiteY0"/>
              </a:cxn>
              <a:cxn ang="0">
                <a:pos x="connsiteX1" y="connsiteY1"/>
              </a:cxn>
              <a:cxn ang="0">
                <a:pos x="connsiteX2" y="connsiteY2"/>
              </a:cxn>
            </a:cxnLst>
            <a:rect l="l" t="t" r="r" b="b"/>
            <a:pathLst>
              <a:path w="812800" h="584200">
                <a:moveTo>
                  <a:pt x="0" y="0"/>
                </a:moveTo>
                <a:lnTo>
                  <a:pt x="533400" y="76200"/>
                </a:lnTo>
                <a:lnTo>
                  <a:pt x="812800" y="584200"/>
                </a:ln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2169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bwMode="auto">
          <a:xfrm>
            <a:off x="49530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6858000" y="5410200"/>
            <a:ext cx="7620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85800"/>
            <a:ext cx="8229600" cy="2127250"/>
          </a:xfrm>
        </p:spPr>
        <p:txBody>
          <a:bodyPr/>
          <a:lstStyle/>
          <a:p>
            <a:r>
              <a:rPr lang="de-DE" dirty="0" smtClean="0"/>
              <a:t>…</a:t>
            </a:r>
            <a:endParaRPr lang="de-DE" dirty="0"/>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54380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667000" y="4495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762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2057400" y="4828401"/>
            <a:ext cx="762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N</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P</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N</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a:endCxn id="60" idx="4"/>
          </p:cNvCxnSpPr>
          <p:nvPr/>
        </p:nvCxnSpPr>
        <p:spPr bwMode="auto">
          <a:xfrm>
            <a:off x="6019800" y="49530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65532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hteck 46"/>
          <p:cNvSpPr/>
          <p:nvPr/>
        </p:nvSpPr>
        <p:spPr bwMode="auto">
          <a:xfrm>
            <a:off x="6096000" y="4876800"/>
            <a:ext cx="762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N</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P</a:t>
            </a:r>
            <a:endParaRPr lang="de-DE" dirty="0"/>
          </a:p>
        </p:txBody>
      </p:sp>
      <p:sp>
        <p:nvSpPr>
          <p:cNvPr id="53" name="Textfeld 52"/>
          <p:cNvSpPr txBox="1"/>
          <p:nvPr/>
        </p:nvSpPr>
        <p:spPr>
          <a:xfrm>
            <a:off x="6553200" y="5590401"/>
            <a:ext cx="295274" cy="276999"/>
          </a:xfrm>
          <a:prstGeom prst="rect">
            <a:avLst/>
          </a:prstGeom>
          <a:noFill/>
        </p:spPr>
        <p:txBody>
          <a:bodyPr wrap="none" rtlCol="0">
            <a:spAutoFit/>
          </a:bodyPr>
          <a:lstStyle/>
          <a:p>
            <a:r>
              <a:rPr lang="de-DE" dirty="0" smtClean="0"/>
              <a:t>N</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457200" y="4371201"/>
            <a:ext cx="1326005" cy="276999"/>
          </a:xfrm>
          <a:prstGeom prst="rect">
            <a:avLst/>
          </a:prstGeom>
          <a:noFill/>
        </p:spPr>
        <p:txBody>
          <a:bodyPr wrap="none" rtlCol="0">
            <a:spAutoFit/>
          </a:bodyPr>
          <a:lstStyle/>
          <a:p>
            <a:r>
              <a:rPr lang="de-DE" dirty="0" smtClean="0"/>
              <a:t>Elektronendichte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648200" y="4371201"/>
            <a:ext cx="780983" cy="276999"/>
          </a:xfrm>
          <a:prstGeom prst="rect">
            <a:avLst/>
          </a:prstGeom>
          <a:noFill/>
        </p:spPr>
        <p:txBody>
          <a:bodyPr wrap="none" rtlCol="0">
            <a:spAutoFit/>
          </a:bodyPr>
          <a:lstStyle/>
          <a:p>
            <a:r>
              <a:rPr lang="de-DE" dirty="0" smtClean="0"/>
              <a:t>Potential</a:t>
            </a:r>
            <a:endParaRPr lang="de-DE" dirty="0"/>
          </a:p>
        </p:txBody>
      </p:sp>
      <p:cxnSp>
        <p:nvCxnSpPr>
          <p:cNvPr id="14345" name="Gerade Verbindung 14344"/>
          <p:cNvCxnSpPr/>
          <p:nvPr/>
        </p:nvCxnSpPr>
        <p:spPr bwMode="auto">
          <a:xfrm flipH="1">
            <a:off x="5791200" y="4953000"/>
            <a:ext cx="2286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6781800" y="59436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hteck 47"/>
          <p:cNvSpPr/>
          <p:nvPr/>
        </p:nvSpPr>
        <p:spPr bwMode="auto">
          <a:xfrm>
            <a:off x="5867400" y="4876800"/>
            <a:ext cx="762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6553200" y="4953000"/>
            <a:ext cx="26670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flipV="1">
            <a:off x="19050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19050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667000" y="3505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2743200" y="3352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27432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V="1">
            <a:off x="35052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Ellipse 3"/>
          <p:cNvSpPr/>
          <p:nvPr/>
        </p:nvSpPr>
        <p:spPr bwMode="auto">
          <a:xfrm>
            <a:off x="2209800" y="4038600"/>
            <a:ext cx="3048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mit Pfeil 7"/>
          <p:cNvCxnSpPr>
            <a:stCxn id="4" idx="2"/>
            <a:endCxn id="4" idx="6"/>
          </p:cNvCxnSpPr>
          <p:nvPr/>
        </p:nvCxnSpPr>
        <p:spPr bwMode="auto">
          <a:xfrm>
            <a:off x="2209800" y="4191000"/>
            <a:ext cx="304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191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2590800" y="4191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58"/>
          <p:cNvCxnSpPr/>
          <p:nvPr/>
        </p:nvCxnSpPr>
        <p:spPr bwMode="auto">
          <a:xfrm>
            <a:off x="1905000" y="4191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htwinkliges Dreieck 5"/>
          <p:cNvSpPr/>
          <p:nvPr/>
        </p:nvSpPr>
        <p:spPr bwMode="auto">
          <a:xfrm>
            <a:off x="2209800" y="5257800"/>
            <a:ext cx="457200" cy="177800"/>
          </a:xfrm>
          <a:prstGeom prst="rtTriangl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0" name="Rechtwinkliges Dreieck 59"/>
          <p:cNvSpPr/>
          <p:nvPr/>
        </p:nvSpPr>
        <p:spPr bwMode="auto">
          <a:xfrm>
            <a:off x="6019800" y="4800600"/>
            <a:ext cx="533400" cy="152400"/>
          </a:xfrm>
          <a:prstGeom prst="rtTriangl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Textfeld 48"/>
          <p:cNvSpPr txBox="1"/>
          <p:nvPr/>
        </p:nvSpPr>
        <p:spPr>
          <a:xfrm>
            <a:off x="2362200" y="4343400"/>
            <a:ext cx="402674" cy="276999"/>
          </a:xfrm>
          <a:prstGeom prst="rect">
            <a:avLst/>
          </a:prstGeom>
          <a:noFill/>
        </p:spPr>
        <p:txBody>
          <a:bodyPr wrap="none" rtlCol="0">
            <a:spAutoFit/>
          </a:bodyPr>
          <a:lstStyle/>
          <a:p>
            <a:r>
              <a:rPr lang="de-DE" dirty="0" smtClean="0"/>
              <a:t>I~0</a:t>
            </a:r>
            <a:endParaRPr lang="de-DE" dirty="0"/>
          </a:p>
        </p:txBody>
      </p:sp>
      <p:cxnSp>
        <p:nvCxnSpPr>
          <p:cNvPr id="61" name="Gerade Verbindung 60"/>
          <p:cNvCxnSpPr/>
          <p:nvPr/>
        </p:nvCxnSpPr>
        <p:spPr bwMode="auto">
          <a:xfrm>
            <a:off x="2667000" y="47244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Freihandform 22"/>
          <p:cNvSpPr/>
          <p:nvPr/>
        </p:nvSpPr>
        <p:spPr bwMode="auto">
          <a:xfrm>
            <a:off x="6197600" y="4660900"/>
            <a:ext cx="812800" cy="584200"/>
          </a:xfrm>
          <a:custGeom>
            <a:avLst/>
            <a:gdLst>
              <a:gd name="connsiteX0" fmla="*/ 0 w 812800"/>
              <a:gd name="connsiteY0" fmla="*/ 0 h 584200"/>
              <a:gd name="connsiteX1" fmla="*/ 533400 w 812800"/>
              <a:gd name="connsiteY1" fmla="*/ 76200 h 584200"/>
              <a:gd name="connsiteX2" fmla="*/ 812800 w 812800"/>
              <a:gd name="connsiteY2" fmla="*/ 584200 h 584200"/>
            </a:gdLst>
            <a:ahLst/>
            <a:cxnLst>
              <a:cxn ang="0">
                <a:pos x="connsiteX0" y="connsiteY0"/>
              </a:cxn>
              <a:cxn ang="0">
                <a:pos x="connsiteX1" y="connsiteY1"/>
              </a:cxn>
              <a:cxn ang="0">
                <a:pos x="connsiteX2" y="connsiteY2"/>
              </a:cxn>
            </a:cxnLst>
            <a:rect l="l" t="t" r="r" b="b"/>
            <a:pathLst>
              <a:path w="812800" h="584200">
                <a:moveTo>
                  <a:pt x="0" y="0"/>
                </a:moveTo>
                <a:lnTo>
                  <a:pt x="533400" y="76200"/>
                </a:lnTo>
                <a:lnTo>
                  <a:pt x="812800" y="584200"/>
                </a:ln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0" name="Ellipse 49"/>
          <p:cNvSpPr/>
          <p:nvPr/>
        </p:nvSpPr>
        <p:spPr bwMode="auto">
          <a:xfrm>
            <a:off x="2133600" y="4876800"/>
            <a:ext cx="914400" cy="609600"/>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wenig</a:t>
            </a:r>
          </a:p>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err="1" smtClean="0">
                <a:ln>
                  <a:noFill/>
                </a:ln>
                <a:solidFill>
                  <a:schemeClr val="tx1"/>
                </a:solidFill>
                <a:effectLst/>
                <a:latin typeface="Arial" charset="0"/>
                <a:cs typeface="Arial" charset="0"/>
              </a:rPr>
              <a:t>Rek</a:t>
            </a: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1" name="Freihandform 10"/>
          <p:cNvSpPr/>
          <p:nvPr/>
        </p:nvSpPr>
        <p:spPr bwMode="auto">
          <a:xfrm>
            <a:off x="1905000" y="3962400"/>
            <a:ext cx="923857" cy="599981"/>
          </a:xfrm>
          <a:custGeom>
            <a:avLst/>
            <a:gdLst>
              <a:gd name="connsiteX0" fmla="*/ 0 w 923857"/>
              <a:gd name="connsiteY0" fmla="*/ 15781 h 599981"/>
              <a:gd name="connsiteX1" fmla="*/ 50800 w 923857"/>
              <a:gd name="connsiteY1" fmla="*/ 15781 h 599981"/>
              <a:gd name="connsiteX2" fmla="*/ 850900 w 923857"/>
              <a:gd name="connsiteY2" fmla="*/ 53881 h 599981"/>
              <a:gd name="connsiteX3" fmla="*/ 838200 w 923857"/>
              <a:gd name="connsiteY3" fmla="*/ 599981 h 599981"/>
            </a:gdLst>
            <a:ahLst/>
            <a:cxnLst>
              <a:cxn ang="0">
                <a:pos x="connsiteX0" y="connsiteY0"/>
              </a:cxn>
              <a:cxn ang="0">
                <a:pos x="connsiteX1" y="connsiteY1"/>
              </a:cxn>
              <a:cxn ang="0">
                <a:pos x="connsiteX2" y="connsiteY2"/>
              </a:cxn>
              <a:cxn ang="0">
                <a:pos x="connsiteX3" y="connsiteY3"/>
              </a:cxn>
            </a:cxnLst>
            <a:rect l="l" t="t" r="r" b="b"/>
            <a:pathLst>
              <a:path w="923857" h="599981">
                <a:moveTo>
                  <a:pt x="0" y="15781"/>
                </a:moveTo>
                <a:lnTo>
                  <a:pt x="50800" y="15781"/>
                </a:lnTo>
                <a:cubicBezTo>
                  <a:pt x="192617" y="22131"/>
                  <a:pt x="719667" y="-43486"/>
                  <a:pt x="850900" y="53881"/>
                </a:cubicBezTo>
                <a:cubicBezTo>
                  <a:pt x="982133" y="151248"/>
                  <a:pt x="910166" y="375614"/>
                  <a:pt x="838200" y="599981"/>
                </a:cubicBezTo>
              </a:path>
            </a:pathLst>
          </a:cu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2" name="Ellipse 61"/>
          <p:cNvSpPr/>
          <p:nvPr/>
        </p:nvSpPr>
        <p:spPr bwMode="auto">
          <a:xfrm>
            <a:off x="2514600" y="4114800"/>
            <a:ext cx="914400" cy="609600"/>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wenig</a:t>
            </a:r>
          </a:p>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Strom</a:t>
            </a:r>
          </a:p>
        </p:txBody>
      </p:sp>
      <p:sp>
        <p:nvSpPr>
          <p:cNvPr id="14" name="Freihandform 13"/>
          <p:cNvSpPr/>
          <p:nvPr/>
        </p:nvSpPr>
        <p:spPr bwMode="auto">
          <a:xfrm>
            <a:off x="1727200" y="3265188"/>
            <a:ext cx="2471430" cy="1927741"/>
          </a:xfrm>
          <a:custGeom>
            <a:avLst/>
            <a:gdLst>
              <a:gd name="connsiteX0" fmla="*/ 254000 w 2471430"/>
              <a:gd name="connsiteY0" fmla="*/ 163812 h 1927741"/>
              <a:gd name="connsiteX1" fmla="*/ 2247900 w 2471430"/>
              <a:gd name="connsiteY1" fmla="*/ 151112 h 1927741"/>
              <a:gd name="connsiteX2" fmla="*/ 2171700 w 2471430"/>
              <a:gd name="connsiteY2" fmla="*/ 1764012 h 1927741"/>
              <a:gd name="connsiteX3" fmla="*/ 0 w 2471430"/>
              <a:gd name="connsiteY3" fmla="*/ 1789412 h 1927741"/>
            </a:gdLst>
            <a:ahLst/>
            <a:cxnLst>
              <a:cxn ang="0">
                <a:pos x="connsiteX0" y="connsiteY0"/>
              </a:cxn>
              <a:cxn ang="0">
                <a:pos x="connsiteX1" y="connsiteY1"/>
              </a:cxn>
              <a:cxn ang="0">
                <a:pos x="connsiteX2" y="connsiteY2"/>
              </a:cxn>
              <a:cxn ang="0">
                <a:pos x="connsiteX3" y="connsiteY3"/>
              </a:cxn>
            </a:cxnLst>
            <a:rect l="l" t="t" r="r" b="b"/>
            <a:pathLst>
              <a:path w="2471430" h="1927741">
                <a:moveTo>
                  <a:pt x="254000" y="163812"/>
                </a:moveTo>
                <a:cubicBezTo>
                  <a:pt x="1091141" y="24112"/>
                  <a:pt x="1928283" y="-115588"/>
                  <a:pt x="2247900" y="151112"/>
                </a:cubicBezTo>
                <a:cubicBezTo>
                  <a:pt x="2567517" y="417812"/>
                  <a:pt x="2546350" y="1490962"/>
                  <a:pt x="2171700" y="1764012"/>
                </a:cubicBezTo>
                <a:cubicBezTo>
                  <a:pt x="1797050" y="2037062"/>
                  <a:pt x="898525" y="1913237"/>
                  <a:pt x="0" y="1789412"/>
                </a:cubicBezTo>
              </a:path>
            </a:pathLst>
          </a:cu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3" name="Ellipse 62"/>
          <p:cNvSpPr/>
          <p:nvPr/>
        </p:nvSpPr>
        <p:spPr bwMode="auto">
          <a:xfrm>
            <a:off x="2895600" y="2819400"/>
            <a:ext cx="1447800" cy="609600"/>
          </a:xfrm>
          <a:prstGeom prst="ellips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smtClean="0"/>
              <a:t>Haupts</a:t>
            </a:r>
            <a:r>
              <a:rPr kumimoji="0" lang="de-DE" sz="1200" b="0" i="0" u="none" strike="noStrike" cap="none" normalizeH="0" baseline="0" dirty="0" smtClean="0">
                <a:ln>
                  <a:noFill/>
                </a:ln>
                <a:solidFill>
                  <a:schemeClr val="tx1"/>
                </a:solidFill>
                <a:effectLst/>
                <a:latin typeface="Arial" charset="0"/>
                <a:cs typeface="Arial" charset="0"/>
              </a:rPr>
              <a:t>trom</a:t>
            </a:r>
          </a:p>
        </p:txBody>
      </p:sp>
      <p:sp>
        <p:nvSpPr>
          <p:cNvPr id="64" name="Ellipse 63"/>
          <p:cNvSpPr/>
          <p:nvPr/>
        </p:nvSpPr>
        <p:spPr bwMode="auto">
          <a:xfrm>
            <a:off x="64770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8" name="Ellipse 67"/>
          <p:cNvSpPr/>
          <p:nvPr/>
        </p:nvSpPr>
        <p:spPr bwMode="auto">
          <a:xfrm>
            <a:off x="64770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9" name="Ellipse 68"/>
          <p:cNvSpPr/>
          <p:nvPr/>
        </p:nvSpPr>
        <p:spPr bwMode="auto">
          <a:xfrm>
            <a:off x="66294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0" name="Ellipse 69"/>
          <p:cNvSpPr/>
          <p:nvPr/>
        </p:nvSpPr>
        <p:spPr bwMode="auto">
          <a:xfrm>
            <a:off x="64770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2" name="Ellipse 71"/>
          <p:cNvSpPr/>
          <p:nvPr/>
        </p:nvSpPr>
        <p:spPr bwMode="auto">
          <a:xfrm>
            <a:off x="66294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3" name="Ellipse 72"/>
          <p:cNvSpPr/>
          <p:nvPr/>
        </p:nvSpPr>
        <p:spPr bwMode="auto">
          <a:xfrm>
            <a:off x="67818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4" name="Ellipse 73"/>
          <p:cNvSpPr/>
          <p:nvPr/>
        </p:nvSpPr>
        <p:spPr bwMode="auto">
          <a:xfrm>
            <a:off x="69342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5" name="Ellipse 74"/>
          <p:cNvSpPr/>
          <p:nvPr/>
        </p:nvSpPr>
        <p:spPr bwMode="auto">
          <a:xfrm>
            <a:off x="64770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6" name="Ellipse 75"/>
          <p:cNvSpPr/>
          <p:nvPr/>
        </p:nvSpPr>
        <p:spPr bwMode="auto">
          <a:xfrm>
            <a:off x="66294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7" name="Ellipse 76"/>
          <p:cNvSpPr/>
          <p:nvPr/>
        </p:nvSpPr>
        <p:spPr bwMode="auto">
          <a:xfrm>
            <a:off x="67818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8" name="Ellipse 77"/>
          <p:cNvSpPr/>
          <p:nvPr/>
        </p:nvSpPr>
        <p:spPr bwMode="auto">
          <a:xfrm>
            <a:off x="69342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0" name="Ellipse 79"/>
          <p:cNvSpPr/>
          <p:nvPr/>
        </p:nvSpPr>
        <p:spPr bwMode="auto">
          <a:xfrm>
            <a:off x="64770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1" name="Ellipse 80"/>
          <p:cNvSpPr/>
          <p:nvPr/>
        </p:nvSpPr>
        <p:spPr bwMode="auto">
          <a:xfrm>
            <a:off x="66294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2" name="Ellipse 81"/>
          <p:cNvSpPr/>
          <p:nvPr/>
        </p:nvSpPr>
        <p:spPr bwMode="auto">
          <a:xfrm>
            <a:off x="67818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3" name="Ellipse 82"/>
          <p:cNvSpPr/>
          <p:nvPr/>
        </p:nvSpPr>
        <p:spPr bwMode="auto">
          <a:xfrm>
            <a:off x="69342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6" name="Ellipse 85"/>
          <p:cNvSpPr/>
          <p:nvPr/>
        </p:nvSpPr>
        <p:spPr bwMode="auto">
          <a:xfrm>
            <a:off x="67818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9" name="Ellipse 88"/>
          <p:cNvSpPr/>
          <p:nvPr/>
        </p:nvSpPr>
        <p:spPr bwMode="auto">
          <a:xfrm>
            <a:off x="67818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0" name="Ellipse 89"/>
          <p:cNvSpPr/>
          <p:nvPr/>
        </p:nvSpPr>
        <p:spPr bwMode="auto">
          <a:xfrm>
            <a:off x="69342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5" name="Ellipse 104"/>
          <p:cNvSpPr/>
          <p:nvPr/>
        </p:nvSpPr>
        <p:spPr bwMode="auto">
          <a:xfrm>
            <a:off x="5410200" y="2133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6" name="Ellipse 105"/>
          <p:cNvSpPr/>
          <p:nvPr/>
        </p:nvSpPr>
        <p:spPr bwMode="auto">
          <a:xfrm>
            <a:off x="5410200" y="1981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7" name="Ellipse 106"/>
          <p:cNvSpPr/>
          <p:nvPr/>
        </p:nvSpPr>
        <p:spPr bwMode="auto">
          <a:xfrm>
            <a:off x="5562600" y="1981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8" name="Ellipse 107"/>
          <p:cNvSpPr/>
          <p:nvPr/>
        </p:nvSpPr>
        <p:spPr bwMode="auto">
          <a:xfrm>
            <a:off x="5562600" y="1828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9" name="Ellipse 108"/>
          <p:cNvSpPr/>
          <p:nvPr/>
        </p:nvSpPr>
        <p:spPr bwMode="auto">
          <a:xfrm>
            <a:off x="5715000" y="1981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0" name="Ellipse 109"/>
          <p:cNvSpPr/>
          <p:nvPr/>
        </p:nvSpPr>
        <p:spPr bwMode="auto">
          <a:xfrm>
            <a:off x="5715000" y="2133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1" name="Ellipse 110"/>
          <p:cNvSpPr/>
          <p:nvPr/>
        </p:nvSpPr>
        <p:spPr bwMode="auto">
          <a:xfrm>
            <a:off x="5562600" y="2133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2" name="Ellipse 111"/>
          <p:cNvSpPr/>
          <p:nvPr/>
        </p:nvSpPr>
        <p:spPr bwMode="auto">
          <a:xfrm>
            <a:off x="5715000" y="2286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3" name="Ellipse 112"/>
          <p:cNvSpPr/>
          <p:nvPr/>
        </p:nvSpPr>
        <p:spPr bwMode="auto">
          <a:xfrm>
            <a:off x="5562600" y="2286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4" name="Ellipse 113"/>
          <p:cNvSpPr/>
          <p:nvPr/>
        </p:nvSpPr>
        <p:spPr bwMode="auto">
          <a:xfrm>
            <a:off x="5410200" y="2286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5" name="Ellipse 114"/>
          <p:cNvSpPr/>
          <p:nvPr/>
        </p:nvSpPr>
        <p:spPr bwMode="auto">
          <a:xfrm>
            <a:off x="57150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6" name="Ellipse 115"/>
          <p:cNvSpPr/>
          <p:nvPr/>
        </p:nvSpPr>
        <p:spPr bwMode="auto">
          <a:xfrm>
            <a:off x="55626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7" name="Ellipse 116"/>
          <p:cNvSpPr/>
          <p:nvPr/>
        </p:nvSpPr>
        <p:spPr bwMode="auto">
          <a:xfrm>
            <a:off x="54102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8" name="Ellipse 117"/>
          <p:cNvSpPr/>
          <p:nvPr/>
        </p:nvSpPr>
        <p:spPr bwMode="auto">
          <a:xfrm>
            <a:off x="54102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9" name="Ellipse 118"/>
          <p:cNvSpPr/>
          <p:nvPr/>
        </p:nvSpPr>
        <p:spPr bwMode="auto">
          <a:xfrm>
            <a:off x="55626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0" name="Ellipse 119"/>
          <p:cNvSpPr/>
          <p:nvPr/>
        </p:nvSpPr>
        <p:spPr bwMode="auto">
          <a:xfrm>
            <a:off x="57150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1" name="Ellipse 120"/>
          <p:cNvSpPr/>
          <p:nvPr/>
        </p:nvSpPr>
        <p:spPr bwMode="auto">
          <a:xfrm>
            <a:off x="5715000" y="1828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2" name="Ellipse 121"/>
          <p:cNvSpPr/>
          <p:nvPr/>
        </p:nvSpPr>
        <p:spPr bwMode="auto">
          <a:xfrm>
            <a:off x="5410200" y="1828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3" name="Rechteck 122"/>
          <p:cNvSpPr/>
          <p:nvPr/>
        </p:nvSpPr>
        <p:spPr bwMode="auto">
          <a:xfrm>
            <a:off x="5943600" y="1828800"/>
            <a:ext cx="762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24" name="Rechteck 123"/>
          <p:cNvSpPr/>
          <p:nvPr/>
        </p:nvSpPr>
        <p:spPr bwMode="auto">
          <a:xfrm>
            <a:off x="6324600" y="1828800"/>
            <a:ext cx="762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25" name="Ellipse 124"/>
          <p:cNvSpPr/>
          <p:nvPr/>
        </p:nvSpPr>
        <p:spPr bwMode="auto">
          <a:xfrm>
            <a:off x="64770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6" name="Ellipse 125"/>
          <p:cNvSpPr/>
          <p:nvPr/>
        </p:nvSpPr>
        <p:spPr bwMode="auto">
          <a:xfrm>
            <a:off x="66294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27" name="Gerade Verbindung mit Pfeil 126"/>
          <p:cNvCxnSpPr/>
          <p:nvPr/>
        </p:nvCxnSpPr>
        <p:spPr bwMode="auto">
          <a:xfrm>
            <a:off x="5486400" y="1676400"/>
            <a:ext cx="1219200" cy="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Textfeld 127"/>
          <p:cNvSpPr txBox="1"/>
          <p:nvPr/>
        </p:nvSpPr>
        <p:spPr>
          <a:xfrm>
            <a:off x="5715000" y="1447800"/>
            <a:ext cx="778226" cy="276999"/>
          </a:xfrm>
          <a:prstGeom prst="rect">
            <a:avLst/>
          </a:prstGeom>
          <a:noFill/>
        </p:spPr>
        <p:txBody>
          <a:bodyPr wrap="none" rtlCol="0">
            <a:spAutoFit/>
          </a:bodyPr>
          <a:lstStyle/>
          <a:p>
            <a:r>
              <a:rPr lang="de-DE" dirty="0" smtClean="0"/>
              <a:t>Diffusion</a:t>
            </a:r>
            <a:endParaRPr lang="en-US" dirty="0"/>
          </a:p>
        </p:txBody>
      </p:sp>
      <p:sp>
        <p:nvSpPr>
          <p:cNvPr id="129" name="Ellipse 128"/>
          <p:cNvSpPr/>
          <p:nvPr/>
        </p:nvSpPr>
        <p:spPr bwMode="auto">
          <a:xfrm>
            <a:off x="64770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0" name="Ellipse 129"/>
          <p:cNvSpPr/>
          <p:nvPr/>
        </p:nvSpPr>
        <p:spPr bwMode="auto">
          <a:xfrm>
            <a:off x="67818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1" name="Ellipse 130"/>
          <p:cNvSpPr/>
          <p:nvPr/>
        </p:nvSpPr>
        <p:spPr bwMode="auto">
          <a:xfrm>
            <a:off x="6477000" y="2286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2" name="Ellipse 131"/>
          <p:cNvSpPr/>
          <p:nvPr/>
        </p:nvSpPr>
        <p:spPr bwMode="auto">
          <a:xfrm>
            <a:off x="66294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3" name="Ellipse 132"/>
          <p:cNvSpPr/>
          <p:nvPr/>
        </p:nvSpPr>
        <p:spPr bwMode="auto">
          <a:xfrm>
            <a:off x="69342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35" name="Gerade Verbindung mit Pfeil 134"/>
          <p:cNvCxnSpPr/>
          <p:nvPr/>
        </p:nvCxnSpPr>
        <p:spPr bwMode="auto">
          <a:xfrm>
            <a:off x="7010400" y="2819400"/>
            <a:ext cx="0" cy="4572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Rechteck 135"/>
          <p:cNvSpPr/>
          <p:nvPr/>
        </p:nvSpPr>
        <p:spPr bwMode="auto">
          <a:xfrm>
            <a:off x="7620000" y="1828800"/>
            <a:ext cx="2286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37" name="Rechteck 136"/>
          <p:cNvSpPr/>
          <p:nvPr/>
        </p:nvSpPr>
        <p:spPr bwMode="auto">
          <a:xfrm>
            <a:off x="7162800" y="1828800"/>
            <a:ext cx="2286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38" name="Ellipse 137"/>
          <p:cNvSpPr/>
          <p:nvPr/>
        </p:nvSpPr>
        <p:spPr bwMode="auto">
          <a:xfrm>
            <a:off x="71628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9" name="Ellipse 138"/>
          <p:cNvSpPr/>
          <p:nvPr/>
        </p:nvSpPr>
        <p:spPr bwMode="auto">
          <a:xfrm>
            <a:off x="73914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0" name="Ellipse 139"/>
          <p:cNvSpPr/>
          <p:nvPr/>
        </p:nvSpPr>
        <p:spPr bwMode="auto">
          <a:xfrm>
            <a:off x="76962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1" name="Ellipse 140"/>
          <p:cNvSpPr/>
          <p:nvPr/>
        </p:nvSpPr>
        <p:spPr bwMode="auto">
          <a:xfrm>
            <a:off x="8153400" y="2971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2" name="Ellipse 141"/>
          <p:cNvSpPr/>
          <p:nvPr/>
        </p:nvSpPr>
        <p:spPr bwMode="auto">
          <a:xfrm>
            <a:off x="8153400" y="2819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3" name="Ellipse 142"/>
          <p:cNvSpPr/>
          <p:nvPr/>
        </p:nvSpPr>
        <p:spPr bwMode="auto">
          <a:xfrm>
            <a:off x="8305800" y="2819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4" name="Ellipse 143"/>
          <p:cNvSpPr/>
          <p:nvPr/>
        </p:nvSpPr>
        <p:spPr bwMode="auto">
          <a:xfrm>
            <a:off x="8305800" y="2667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5" name="Ellipse 144"/>
          <p:cNvSpPr/>
          <p:nvPr/>
        </p:nvSpPr>
        <p:spPr bwMode="auto">
          <a:xfrm>
            <a:off x="8458200" y="2819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6" name="Ellipse 145"/>
          <p:cNvSpPr/>
          <p:nvPr/>
        </p:nvSpPr>
        <p:spPr bwMode="auto">
          <a:xfrm>
            <a:off x="8458200" y="2971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7" name="Ellipse 146"/>
          <p:cNvSpPr/>
          <p:nvPr/>
        </p:nvSpPr>
        <p:spPr bwMode="auto">
          <a:xfrm>
            <a:off x="8305800" y="2971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8" name="Ellipse 147"/>
          <p:cNvSpPr/>
          <p:nvPr/>
        </p:nvSpPr>
        <p:spPr bwMode="auto">
          <a:xfrm>
            <a:off x="8458200" y="3124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9" name="Ellipse 148"/>
          <p:cNvSpPr/>
          <p:nvPr/>
        </p:nvSpPr>
        <p:spPr bwMode="auto">
          <a:xfrm>
            <a:off x="8305800" y="3124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0" name="Ellipse 149"/>
          <p:cNvSpPr/>
          <p:nvPr/>
        </p:nvSpPr>
        <p:spPr bwMode="auto">
          <a:xfrm>
            <a:off x="8153400" y="3124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1" name="Ellipse 150"/>
          <p:cNvSpPr/>
          <p:nvPr/>
        </p:nvSpPr>
        <p:spPr bwMode="auto">
          <a:xfrm>
            <a:off x="84582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2" name="Ellipse 151"/>
          <p:cNvSpPr/>
          <p:nvPr/>
        </p:nvSpPr>
        <p:spPr bwMode="auto">
          <a:xfrm>
            <a:off x="83058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3" name="Ellipse 152"/>
          <p:cNvSpPr/>
          <p:nvPr/>
        </p:nvSpPr>
        <p:spPr bwMode="auto">
          <a:xfrm>
            <a:off x="81534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4" name="Ellipse 153"/>
          <p:cNvSpPr/>
          <p:nvPr/>
        </p:nvSpPr>
        <p:spPr bwMode="auto">
          <a:xfrm>
            <a:off x="81534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5" name="Ellipse 154"/>
          <p:cNvSpPr/>
          <p:nvPr/>
        </p:nvSpPr>
        <p:spPr bwMode="auto">
          <a:xfrm>
            <a:off x="83058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6" name="Ellipse 155"/>
          <p:cNvSpPr/>
          <p:nvPr/>
        </p:nvSpPr>
        <p:spPr bwMode="auto">
          <a:xfrm>
            <a:off x="84582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7" name="Ellipse 156"/>
          <p:cNvSpPr/>
          <p:nvPr/>
        </p:nvSpPr>
        <p:spPr bwMode="auto">
          <a:xfrm>
            <a:off x="8458200" y="2667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8" name="Ellipse 157"/>
          <p:cNvSpPr/>
          <p:nvPr/>
        </p:nvSpPr>
        <p:spPr bwMode="auto">
          <a:xfrm>
            <a:off x="8153400" y="2667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9" name="Gerader Verbinder 18"/>
          <p:cNvCxnSpPr/>
          <p:nvPr/>
        </p:nvCxnSpPr>
        <p:spPr bwMode="auto">
          <a:xfrm>
            <a:off x="7848600" y="2743200"/>
            <a:ext cx="228600" cy="838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9" name="Ellipse 158"/>
          <p:cNvSpPr/>
          <p:nvPr/>
        </p:nvSpPr>
        <p:spPr bwMode="auto">
          <a:xfrm>
            <a:off x="7924800" y="2971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6096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smtClean="0"/>
              <a:t>Transistor: zwei Arten</a:t>
            </a:r>
          </a:p>
          <a:p>
            <a:r>
              <a:rPr lang="de-DE" dirty="0" smtClean="0"/>
              <a:t>Bipolar, FET</a:t>
            </a:r>
          </a:p>
          <a:p>
            <a:r>
              <a:rPr lang="de-DE" dirty="0" smtClean="0"/>
              <a:t>QM, HL</a:t>
            </a:r>
          </a:p>
          <a:p>
            <a:r>
              <a:rPr lang="de-DE" dirty="0" smtClean="0"/>
              <a:t>Bändermodell</a:t>
            </a:r>
          </a:p>
          <a:p>
            <a:r>
              <a:rPr lang="de-DE" dirty="0"/>
              <a:t>Valenzband </a:t>
            </a:r>
            <a:r>
              <a:rPr lang="de-DE" dirty="0" smtClean="0"/>
              <a:t>voll, Leitungsband leer -&gt; R</a:t>
            </a:r>
          </a:p>
          <a:p>
            <a:r>
              <a:rPr lang="de-DE" dirty="0" smtClean="0"/>
              <a:t>P-&gt;e N (1/1e6)</a:t>
            </a:r>
          </a:p>
          <a:p>
            <a:r>
              <a:rPr lang="de-DE" dirty="0" smtClean="0"/>
              <a:t>B&lt;-e P</a:t>
            </a:r>
          </a:p>
          <a:p>
            <a:r>
              <a:rPr lang="de-DE" dirty="0" smtClean="0"/>
              <a:t>Zwei Darstellungen -&gt; Ladungsdichten/Potentiale</a:t>
            </a:r>
          </a:p>
          <a:p>
            <a:endParaRPr lang="de-DE" dirty="0"/>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54380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327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32766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1524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1981200" y="4828401"/>
            <a:ext cx="1524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Rechteck 35"/>
          <p:cNvSpPr/>
          <p:nvPr/>
        </p:nvSpPr>
        <p:spPr bwMode="auto">
          <a:xfrm>
            <a:off x="3048000" y="4828401"/>
            <a:ext cx="1524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Rechteck 36"/>
          <p:cNvSpPr/>
          <p:nvPr/>
        </p:nvSpPr>
        <p:spPr bwMode="auto">
          <a:xfrm>
            <a:off x="3352800" y="4828401"/>
            <a:ext cx="1524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N</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P</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N</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6019800" y="4648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708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N</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P</a:t>
            </a:r>
            <a:endParaRPr lang="de-DE" dirty="0"/>
          </a:p>
        </p:txBody>
      </p:sp>
      <p:sp>
        <p:nvSpPr>
          <p:cNvPr id="53" name="Textfeld 52"/>
          <p:cNvSpPr txBox="1"/>
          <p:nvPr/>
        </p:nvSpPr>
        <p:spPr>
          <a:xfrm>
            <a:off x="7086600" y="5590401"/>
            <a:ext cx="295274" cy="276999"/>
          </a:xfrm>
          <a:prstGeom prst="rect">
            <a:avLst/>
          </a:prstGeom>
          <a:noFill/>
        </p:spPr>
        <p:txBody>
          <a:bodyPr wrap="none" rtlCol="0">
            <a:spAutoFit/>
          </a:bodyPr>
          <a:lstStyle/>
          <a:p>
            <a:r>
              <a:rPr lang="de-DE" dirty="0" smtClean="0"/>
              <a:t>N</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457200" y="4371201"/>
            <a:ext cx="1326005" cy="276999"/>
          </a:xfrm>
          <a:prstGeom prst="rect">
            <a:avLst/>
          </a:prstGeom>
          <a:noFill/>
        </p:spPr>
        <p:txBody>
          <a:bodyPr wrap="none" rtlCol="0">
            <a:spAutoFit/>
          </a:bodyPr>
          <a:lstStyle/>
          <a:p>
            <a:r>
              <a:rPr lang="de-DE" dirty="0" smtClean="0"/>
              <a:t>Elektronendichte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648200" y="4371201"/>
            <a:ext cx="780983" cy="276999"/>
          </a:xfrm>
          <a:prstGeom prst="rect">
            <a:avLst/>
          </a:prstGeom>
          <a:noFill/>
        </p:spPr>
        <p:txBody>
          <a:bodyPr wrap="none" rtlCol="0">
            <a:spAutoFit/>
          </a:bodyPr>
          <a:lstStyle/>
          <a:p>
            <a:r>
              <a:rPr lang="de-DE" dirty="0" smtClean="0"/>
              <a:t>Potential</a:t>
            </a:r>
            <a:endParaRPr lang="de-DE" dirty="0"/>
          </a:p>
        </p:txBody>
      </p:sp>
      <p:cxnSp>
        <p:nvCxnSpPr>
          <p:cNvPr id="14345" name="Gerade Verbindung 14344"/>
          <p:cNvCxnSpPr/>
          <p:nvPr/>
        </p:nvCxnSpPr>
        <p:spPr bwMode="auto">
          <a:xfrm flipH="1">
            <a:off x="5791200" y="4648200"/>
            <a:ext cx="22860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73152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7086600" y="4648200"/>
            <a:ext cx="22860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Rechteck 72"/>
          <p:cNvSpPr/>
          <p:nvPr/>
        </p:nvSpPr>
        <p:spPr bwMode="auto">
          <a:xfrm>
            <a:off x="6096000" y="4876800"/>
            <a:ext cx="1524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4" name="Rechteck 73"/>
          <p:cNvSpPr/>
          <p:nvPr/>
        </p:nvSpPr>
        <p:spPr bwMode="auto">
          <a:xfrm>
            <a:off x="6858000" y="4876800"/>
            <a:ext cx="1524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5" name="Rechteck 74"/>
          <p:cNvSpPr/>
          <p:nvPr/>
        </p:nvSpPr>
        <p:spPr bwMode="auto">
          <a:xfrm>
            <a:off x="5791200" y="4876800"/>
            <a:ext cx="1524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Rechteck 75"/>
          <p:cNvSpPr/>
          <p:nvPr/>
        </p:nvSpPr>
        <p:spPr bwMode="auto">
          <a:xfrm>
            <a:off x="7162800" y="4876800"/>
            <a:ext cx="1524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351" name="Gerade Verbindung mit Pfeil 14350"/>
          <p:cNvCxnSpPr/>
          <p:nvPr/>
        </p:nvCxnSpPr>
        <p:spPr bwMode="auto">
          <a:xfrm>
            <a:off x="2362200" y="4038600"/>
            <a:ext cx="0" cy="609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2" name="Textfeld 14351"/>
          <p:cNvSpPr txBox="1"/>
          <p:nvPr/>
        </p:nvSpPr>
        <p:spPr>
          <a:xfrm>
            <a:off x="2362200" y="4114800"/>
            <a:ext cx="1524776" cy="276999"/>
          </a:xfrm>
          <a:prstGeom prst="rect">
            <a:avLst/>
          </a:prstGeom>
          <a:noFill/>
        </p:spPr>
        <p:txBody>
          <a:bodyPr wrap="none" rtlCol="0">
            <a:spAutoFit/>
          </a:bodyPr>
          <a:lstStyle/>
          <a:p>
            <a:r>
              <a:rPr lang="de-DE" dirty="0" smtClean="0"/>
              <a:t>Blau - Barriere für e</a:t>
            </a:r>
            <a:endParaRPr lang="de-DE" dirty="0"/>
          </a:p>
        </p:txBody>
      </p:sp>
    </p:spTree>
    <p:extLst>
      <p:ext uri="{BB962C8B-B14F-4D97-AF65-F5344CB8AC3E}">
        <p14:creationId xmlns:p14="http://schemas.microsoft.com/office/powerpoint/2010/main" val="323743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smtClean="0"/>
              <a:t>Bipolar -&gt; Diffusionsstrom</a:t>
            </a:r>
          </a:p>
          <a:p>
            <a:r>
              <a:rPr lang="de-DE" dirty="0" smtClean="0"/>
              <a:t>FET -&gt; Driftstrom (wie Widerstand)</a:t>
            </a:r>
          </a:p>
          <a:p>
            <a:r>
              <a:rPr lang="de-DE" dirty="0" smtClean="0"/>
              <a:t>Bipolar -&gt; Stromverstärker</a:t>
            </a:r>
          </a:p>
          <a:p>
            <a:r>
              <a:rPr lang="de-DE" dirty="0" smtClean="0"/>
              <a:t>FET -&gt; Strom durch Spannung kontrolliert</a:t>
            </a:r>
          </a:p>
          <a:p>
            <a:r>
              <a:rPr lang="de-DE" dirty="0" smtClean="0"/>
              <a:t>Bipolar </a:t>
            </a:r>
            <a:r>
              <a:rPr lang="de-DE" dirty="0"/>
              <a:t>-&gt;</a:t>
            </a:r>
            <a:r>
              <a:rPr lang="de-DE" dirty="0" smtClean="0"/>
              <a:t> kein richtiger Schalter</a:t>
            </a:r>
          </a:p>
          <a:p>
            <a:r>
              <a:rPr lang="de-DE" dirty="0" smtClean="0"/>
              <a:t>FET </a:t>
            </a:r>
            <a:r>
              <a:rPr lang="de-DE" dirty="0"/>
              <a:t>-&gt;</a:t>
            </a:r>
            <a:r>
              <a:rPr lang="de-DE" dirty="0" smtClean="0"/>
              <a:t> Schalter</a:t>
            </a:r>
          </a:p>
          <a:p>
            <a:r>
              <a:rPr lang="de-DE" dirty="0" smtClean="0"/>
              <a:t>FET -&gt; Strom an der Halbleiteroberfläche</a:t>
            </a:r>
          </a:p>
          <a:p>
            <a:r>
              <a:rPr lang="de-DE" dirty="0" smtClean="0"/>
              <a:t>Bipolar -&gt; Strom im </a:t>
            </a:r>
            <a:r>
              <a:rPr lang="de-DE" dirty="0" err="1" smtClean="0"/>
              <a:t>Bulk</a:t>
            </a:r>
            <a:r>
              <a:rPr lang="de-DE" dirty="0" smtClean="0"/>
              <a:t> (Körper/Volumen) des Transistors</a:t>
            </a:r>
          </a:p>
          <a:p>
            <a:r>
              <a:rPr lang="de-DE" dirty="0" smtClean="0"/>
              <a:t>FET -&gt; dünnes Isolator wichtig</a:t>
            </a:r>
          </a:p>
          <a:p>
            <a:r>
              <a:rPr lang="de-DE" dirty="0" smtClean="0"/>
              <a:t>Bipolar -&gt; dünne Basisschicht wichtig </a:t>
            </a:r>
          </a:p>
          <a:p>
            <a:endParaRPr lang="de-DE" dirty="0"/>
          </a:p>
        </p:txBody>
      </p:sp>
    </p:spTree>
    <p:extLst>
      <p:ext uri="{BB962C8B-B14F-4D97-AF65-F5344CB8AC3E}">
        <p14:creationId xmlns:p14="http://schemas.microsoft.com/office/powerpoint/2010/main" val="625171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chteck 216"/>
          <p:cNvSpPr/>
          <p:nvPr/>
        </p:nvSpPr>
        <p:spPr bwMode="auto">
          <a:xfrm>
            <a:off x="5257800" y="3048000"/>
            <a:ext cx="1371600" cy="152400"/>
          </a:xfrm>
          <a:prstGeom prst="rect">
            <a:avLst/>
          </a:prstGeom>
          <a:solidFill>
            <a:srgbClr val="FF070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90" name="Rechteck 189"/>
          <p:cNvSpPr/>
          <p:nvPr/>
        </p:nvSpPr>
        <p:spPr bwMode="auto">
          <a:xfrm>
            <a:off x="1447800" y="2743200"/>
            <a:ext cx="2743200" cy="685800"/>
          </a:xfrm>
          <a:prstGeom prst="rect">
            <a:avLst/>
          </a:prstGeom>
          <a:solidFill>
            <a:srgbClr val="FF070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endParaRPr lang="de-DE" altLang="de-DE" dirty="0" smtClean="0"/>
          </a:p>
        </p:txBody>
      </p:sp>
      <p:sp>
        <p:nvSpPr>
          <p:cNvPr id="4" name="Inhaltsplatzhalter 3"/>
          <p:cNvSpPr>
            <a:spLocks noGrp="1"/>
          </p:cNvSpPr>
          <p:nvPr>
            <p:ph idx="1"/>
          </p:nvPr>
        </p:nvSpPr>
        <p:spPr>
          <a:xfrm>
            <a:off x="457200" y="692150"/>
            <a:ext cx="8229600" cy="450850"/>
          </a:xfrm>
        </p:spPr>
        <p:txBody>
          <a:bodyPr/>
          <a:lstStyle/>
          <a:p>
            <a:endParaRPr lang="en-US" dirty="0"/>
          </a:p>
        </p:txBody>
      </p:sp>
      <p:cxnSp>
        <p:nvCxnSpPr>
          <p:cNvPr id="5" name="Gerader Verbinder 4"/>
          <p:cNvCxnSpPr/>
          <p:nvPr/>
        </p:nvCxnSpPr>
        <p:spPr bwMode="auto">
          <a:xfrm>
            <a:off x="1447800" y="2743200"/>
            <a:ext cx="2743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1" name="Rechteck 180"/>
          <p:cNvSpPr/>
          <p:nvPr/>
        </p:nvSpPr>
        <p:spPr bwMode="auto">
          <a:xfrm>
            <a:off x="2514600" y="2362200"/>
            <a:ext cx="609600" cy="304800"/>
          </a:xfrm>
          <a:prstGeom prst="rect">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87" name="Rechteck 186"/>
          <p:cNvSpPr/>
          <p:nvPr/>
        </p:nvSpPr>
        <p:spPr bwMode="auto">
          <a:xfrm>
            <a:off x="1905000" y="2743200"/>
            <a:ext cx="609600" cy="304800"/>
          </a:xfrm>
          <a:prstGeom prst="rect">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88" name="Rechteck 187"/>
          <p:cNvSpPr/>
          <p:nvPr/>
        </p:nvSpPr>
        <p:spPr bwMode="auto">
          <a:xfrm>
            <a:off x="3124200" y="2743200"/>
            <a:ext cx="609600" cy="304800"/>
          </a:xfrm>
          <a:prstGeom prst="rect">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91" name="Rechteck 190"/>
          <p:cNvSpPr/>
          <p:nvPr/>
        </p:nvSpPr>
        <p:spPr bwMode="auto">
          <a:xfrm>
            <a:off x="2514600" y="2743200"/>
            <a:ext cx="609600" cy="76200"/>
          </a:xfrm>
          <a:prstGeom prst="rect">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92" name="Rechteck 191"/>
          <p:cNvSpPr/>
          <p:nvPr/>
        </p:nvSpPr>
        <p:spPr bwMode="auto">
          <a:xfrm>
            <a:off x="5257800" y="2743200"/>
            <a:ext cx="1371600" cy="304800"/>
          </a:xfrm>
          <a:prstGeom prst="rect">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8" name="Rechteck 217"/>
          <p:cNvSpPr/>
          <p:nvPr/>
        </p:nvSpPr>
        <p:spPr bwMode="auto">
          <a:xfrm>
            <a:off x="5257800" y="3200400"/>
            <a:ext cx="1371600" cy="304800"/>
          </a:xfrm>
          <a:prstGeom prst="rect">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9" name="Gerader Verbinder 8"/>
          <p:cNvCxnSpPr>
            <a:endCxn id="181" idx="0"/>
          </p:cNvCxnSpPr>
          <p:nvPr/>
        </p:nvCxnSpPr>
        <p:spPr bwMode="auto">
          <a:xfrm>
            <a:off x="2819400" y="1905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Gerader Verbinder 219"/>
          <p:cNvCxnSpPr/>
          <p:nvPr/>
        </p:nvCxnSpPr>
        <p:spPr bwMode="auto">
          <a:xfrm>
            <a:off x="3429000" y="2286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Gerader Verbinder 220"/>
          <p:cNvCxnSpPr/>
          <p:nvPr/>
        </p:nvCxnSpPr>
        <p:spPr bwMode="auto">
          <a:xfrm>
            <a:off x="2209800" y="2286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Gerader Verbinder 221"/>
          <p:cNvCxnSpPr/>
          <p:nvPr/>
        </p:nvCxnSpPr>
        <p:spPr bwMode="auto">
          <a:xfrm>
            <a:off x="5943600" y="2286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r Verbinder 225"/>
          <p:cNvCxnSpPr/>
          <p:nvPr/>
        </p:nvCxnSpPr>
        <p:spPr bwMode="auto">
          <a:xfrm>
            <a:off x="5943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Gerader Verbinder 227"/>
          <p:cNvCxnSpPr/>
          <p:nvPr/>
        </p:nvCxnSpPr>
        <p:spPr bwMode="auto">
          <a:xfrm>
            <a:off x="6629400" y="3124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feld 12"/>
          <p:cNvSpPr txBox="1"/>
          <p:nvPr/>
        </p:nvSpPr>
        <p:spPr>
          <a:xfrm>
            <a:off x="2438400" y="1828800"/>
            <a:ext cx="312906" cy="276999"/>
          </a:xfrm>
          <a:prstGeom prst="rect">
            <a:avLst/>
          </a:prstGeom>
          <a:noFill/>
        </p:spPr>
        <p:txBody>
          <a:bodyPr wrap="none" rtlCol="0">
            <a:spAutoFit/>
          </a:bodyPr>
          <a:lstStyle/>
          <a:p>
            <a:r>
              <a:rPr lang="de-DE" dirty="0" smtClean="0"/>
              <a:t>In</a:t>
            </a:r>
            <a:endParaRPr lang="en-US" dirty="0"/>
          </a:p>
        </p:txBody>
      </p:sp>
      <p:sp>
        <p:nvSpPr>
          <p:cNvPr id="229" name="Textfeld 228"/>
          <p:cNvSpPr txBox="1"/>
          <p:nvPr/>
        </p:nvSpPr>
        <p:spPr>
          <a:xfrm>
            <a:off x="5486400" y="2362200"/>
            <a:ext cx="433132" cy="276999"/>
          </a:xfrm>
          <a:prstGeom prst="rect">
            <a:avLst/>
          </a:prstGeom>
          <a:noFill/>
        </p:spPr>
        <p:txBody>
          <a:bodyPr wrap="none" rtlCol="0">
            <a:spAutoFit/>
          </a:bodyPr>
          <a:lstStyle/>
          <a:p>
            <a:r>
              <a:rPr lang="de-DE" dirty="0" smtClean="0"/>
              <a:t>Out</a:t>
            </a:r>
            <a:endParaRPr lang="en-US" dirty="0"/>
          </a:p>
        </p:txBody>
      </p:sp>
      <p:sp>
        <p:nvSpPr>
          <p:cNvPr id="230" name="Textfeld 229"/>
          <p:cNvSpPr txBox="1"/>
          <p:nvPr/>
        </p:nvSpPr>
        <p:spPr>
          <a:xfrm>
            <a:off x="6853878" y="2819400"/>
            <a:ext cx="312906" cy="276999"/>
          </a:xfrm>
          <a:prstGeom prst="rect">
            <a:avLst/>
          </a:prstGeom>
          <a:noFill/>
        </p:spPr>
        <p:txBody>
          <a:bodyPr wrap="none" rtlCol="0">
            <a:spAutoFit/>
          </a:bodyPr>
          <a:lstStyle/>
          <a:p>
            <a:r>
              <a:rPr lang="de-DE" dirty="0" smtClean="0"/>
              <a:t>In</a:t>
            </a:r>
            <a:endParaRPr lang="en-US" dirty="0"/>
          </a:p>
        </p:txBody>
      </p:sp>
      <p:sp>
        <p:nvSpPr>
          <p:cNvPr id="231" name="Textfeld 230"/>
          <p:cNvSpPr txBox="1"/>
          <p:nvPr/>
        </p:nvSpPr>
        <p:spPr>
          <a:xfrm>
            <a:off x="3429000" y="2286000"/>
            <a:ext cx="433132" cy="276999"/>
          </a:xfrm>
          <a:prstGeom prst="rect">
            <a:avLst/>
          </a:prstGeom>
          <a:noFill/>
        </p:spPr>
        <p:txBody>
          <a:bodyPr wrap="none" rtlCol="0">
            <a:spAutoFit/>
          </a:bodyPr>
          <a:lstStyle/>
          <a:p>
            <a:r>
              <a:rPr lang="de-DE" dirty="0" smtClean="0"/>
              <a:t>Out</a:t>
            </a:r>
            <a:endParaRPr lang="en-US" dirty="0"/>
          </a:p>
        </p:txBody>
      </p:sp>
      <p:cxnSp>
        <p:nvCxnSpPr>
          <p:cNvPr id="17" name="Gerader Verbinder 16"/>
          <p:cNvCxnSpPr/>
          <p:nvPr/>
        </p:nvCxnSpPr>
        <p:spPr bwMode="auto">
          <a:xfrm>
            <a:off x="2057400" y="2286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Gerader Verbinder 231"/>
          <p:cNvCxnSpPr/>
          <p:nvPr/>
        </p:nvCxnSpPr>
        <p:spPr bwMode="auto">
          <a:xfrm>
            <a:off x="5791200" y="3962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88"/>
          <p:cNvCxnSpPr/>
          <p:nvPr/>
        </p:nvCxnSpPr>
        <p:spPr bwMode="auto">
          <a:xfrm>
            <a:off x="4876800" y="5334000"/>
            <a:ext cx="533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89"/>
          <p:cNvCxnSpPr/>
          <p:nvPr/>
        </p:nvCxnSpPr>
        <p:spPr bwMode="auto">
          <a:xfrm>
            <a:off x="5410200" y="4876800"/>
            <a:ext cx="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91"/>
          <p:cNvCxnSpPr/>
          <p:nvPr/>
        </p:nvCxnSpPr>
        <p:spPr bwMode="auto">
          <a:xfrm flipV="1">
            <a:off x="5410200" y="4876800"/>
            <a:ext cx="53340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92"/>
          <p:cNvCxnSpPr/>
          <p:nvPr/>
        </p:nvCxnSpPr>
        <p:spPr bwMode="auto">
          <a:xfrm>
            <a:off x="5943600" y="4343400"/>
            <a:ext cx="0" cy="533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93"/>
          <p:cNvCxnSpPr/>
          <p:nvPr/>
        </p:nvCxnSpPr>
        <p:spPr bwMode="auto">
          <a:xfrm>
            <a:off x="5410200" y="5334000"/>
            <a:ext cx="533400" cy="457200"/>
          </a:xfrm>
          <a:prstGeom prst="line">
            <a:avLst/>
          </a:prstGeom>
          <a:noFill/>
          <a:ln w="2540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94"/>
          <p:cNvCxnSpPr/>
          <p:nvPr/>
        </p:nvCxnSpPr>
        <p:spPr bwMode="auto">
          <a:xfrm>
            <a:off x="5943600" y="5791200"/>
            <a:ext cx="0" cy="533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12"/>
          <p:cNvCxnSpPr/>
          <p:nvPr/>
        </p:nvCxnSpPr>
        <p:spPr bwMode="auto">
          <a:xfrm>
            <a:off x="1600200" y="5334000"/>
            <a:ext cx="533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14"/>
          <p:cNvCxnSpPr/>
          <p:nvPr/>
        </p:nvCxnSpPr>
        <p:spPr bwMode="auto">
          <a:xfrm>
            <a:off x="2133600" y="4876800"/>
            <a:ext cx="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53"/>
          <p:cNvCxnSpPr/>
          <p:nvPr/>
        </p:nvCxnSpPr>
        <p:spPr bwMode="auto">
          <a:xfrm>
            <a:off x="2286000" y="4876800"/>
            <a:ext cx="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54"/>
          <p:cNvCxnSpPr/>
          <p:nvPr/>
        </p:nvCxnSpPr>
        <p:spPr bwMode="auto">
          <a:xfrm>
            <a:off x="2286000" y="4876800"/>
            <a:ext cx="533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 name="Gerade Verbindung 55"/>
          <p:cNvCxnSpPr/>
          <p:nvPr/>
        </p:nvCxnSpPr>
        <p:spPr bwMode="auto">
          <a:xfrm>
            <a:off x="2819400" y="4343400"/>
            <a:ext cx="0" cy="533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Gerade Verbindung 58"/>
          <p:cNvCxnSpPr/>
          <p:nvPr/>
        </p:nvCxnSpPr>
        <p:spPr bwMode="auto">
          <a:xfrm>
            <a:off x="2286000" y="5791200"/>
            <a:ext cx="533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59"/>
          <p:cNvCxnSpPr/>
          <p:nvPr/>
        </p:nvCxnSpPr>
        <p:spPr bwMode="auto">
          <a:xfrm>
            <a:off x="2819400" y="5791200"/>
            <a:ext cx="0" cy="533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0855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Transistor - Geschichte</a:t>
            </a:r>
          </a:p>
        </p:txBody>
      </p:sp>
    </p:spTree>
    <p:extLst>
      <p:ext uri="{BB962C8B-B14F-4D97-AF65-F5344CB8AC3E}">
        <p14:creationId xmlns:p14="http://schemas.microsoft.com/office/powerpoint/2010/main" val="416320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4794250"/>
          </a:xfrm>
        </p:spPr>
        <p:txBody>
          <a:bodyPr/>
          <a:lstStyle/>
          <a:p>
            <a:r>
              <a:rPr lang="en-US" dirty="0" err="1">
                <a:solidFill>
                  <a:srgbClr val="FF0000"/>
                </a:solidFill>
              </a:rPr>
              <a:t>Aus</a:t>
            </a:r>
            <a:r>
              <a:rPr lang="en-US" dirty="0">
                <a:solidFill>
                  <a:srgbClr val="FF0000"/>
                </a:solidFill>
              </a:rPr>
              <a:t> </a:t>
            </a:r>
            <a:r>
              <a:rPr lang="en-US" dirty="0" err="1">
                <a:solidFill>
                  <a:srgbClr val="FF0000"/>
                </a:solidFill>
              </a:rPr>
              <a:t>dem</a:t>
            </a:r>
            <a:r>
              <a:rPr lang="en-US" dirty="0">
                <a:solidFill>
                  <a:srgbClr val="FF0000"/>
                </a:solidFill>
              </a:rPr>
              <a:t> IEEE Paper: “The Invention of the Transistor”, Ian M. Ross</a:t>
            </a:r>
            <a:endParaRPr lang="de-DE" dirty="0"/>
          </a:p>
          <a:p>
            <a:r>
              <a:rPr lang="de-DE" dirty="0" smtClean="0"/>
              <a:t>Es gab komplexe Elektronik auch vor der Erfindung des Transistors (1947)</a:t>
            </a:r>
          </a:p>
          <a:p>
            <a:r>
              <a:rPr lang="de-DE" dirty="0" smtClean="0">
                <a:solidFill>
                  <a:srgbClr val="FF0000"/>
                </a:solidFill>
              </a:rPr>
              <a:t>Elektronenröhren</a:t>
            </a:r>
            <a:r>
              <a:rPr lang="de-DE" dirty="0" smtClean="0"/>
              <a:t> oder elektromechanische </a:t>
            </a:r>
            <a:r>
              <a:rPr lang="de-DE" dirty="0" smtClean="0">
                <a:solidFill>
                  <a:srgbClr val="FF0000"/>
                </a:solidFill>
              </a:rPr>
              <a:t>Relais</a:t>
            </a:r>
          </a:p>
          <a:p>
            <a:r>
              <a:rPr lang="de-DE" dirty="0" smtClean="0"/>
              <a:t>Radio (FM, AM), Mikrowellen, kleine Radioempfänger, Fernsehen, Faxgeräte, Video und Audiorekorder, Computer</a:t>
            </a:r>
          </a:p>
          <a:p>
            <a:r>
              <a:rPr lang="de-DE" dirty="0" smtClean="0"/>
              <a:t>Im Sommer 1945, </a:t>
            </a:r>
            <a:r>
              <a:rPr lang="de-DE" dirty="0" err="1" smtClean="0"/>
              <a:t>Mervin</a:t>
            </a:r>
            <a:r>
              <a:rPr lang="de-DE" dirty="0" smtClean="0"/>
              <a:t> Kelly gründet die Gruppe am </a:t>
            </a:r>
            <a:r>
              <a:rPr lang="de-DE" dirty="0" smtClean="0">
                <a:solidFill>
                  <a:srgbClr val="FF0000"/>
                </a:solidFill>
              </a:rPr>
              <a:t>Bell Labor </a:t>
            </a:r>
            <a:r>
              <a:rPr lang="de-DE" dirty="0" smtClean="0"/>
              <a:t>mit dem Ziel Untersuchung von Halbleitern und Suche nach dem Ersatz für </a:t>
            </a:r>
            <a:r>
              <a:rPr lang="de-DE" dirty="0"/>
              <a:t>Elektronenröhren</a:t>
            </a:r>
            <a:r>
              <a:rPr lang="de-DE" dirty="0" smtClean="0"/>
              <a:t> und Relais</a:t>
            </a:r>
          </a:p>
          <a:p>
            <a:r>
              <a:rPr lang="en-US" i="1" dirty="0" smtClean="0"/>
              <a:t>Kelly’s </a:t>
            </a:r>
            <a:r>
              <a:rPr lang="en-US" i="1" dirty="0"/>
              <a:t>vision triggered one of the </a:t>
            </a:r>
            <a:r>
              <a:rPr lang="en-US" i="1" dirty="0">
                <a:solidFill>
                  <a:srgbClr val="FF0000"/>
                </a:solidFill>
              </a:rPr>
              <a:t>most </a:t>
            </a:r>
            <a:r>
              <a:rPr lang="en-US" i="1" dirty="0" smtClean="0">
                <a:solidFill>
                  <a:srgbClr val="FF0000"/>
                </a:solidFill>
              </a:rPr>
              <a:t>remarkable technical </a:t>
            </a:r>
            <a:r>
              <a:rPr lang="en-US" i="1" dirty="0">
                <a:solidFill>
                  <a:srgbClr val="FF0000"/>
                </a:solidFill>
              </a:rPr>
              <a:t>odysseys </a:t>
            </a:r>
            <a:r>
              <a:rPr lang="en-US" i="1" dirty="0"/>
              <a:t>in the history of mankind, a journey </a:t>
            </a:r>
            <a:r>
              <a:rPr lang="en-US" i="1" dirty="0" smtClean="0"/>
              <a:t>that has </a:t>
            </a:r>
            <a:r>
              <a:rPr lang="en-US" i="1" dirty="0"/>
              <a:t>continued through 50 </a:t>
            </a:r>
            <a:r>
              <a:rPr lang="en-US" i="1" dirty="0" smtClean="0"/>
              <a:t>years. </a:t>
            </a:r>
            <a:r>
              <a:rPr lang="de-DE" i="1" dirty="0" smtClean="0"/>
              <a:t>The </a:t>
            </a:r>
            <a:r>
              <a:rPr lang="de-DE" i="1" dirty="0" err="1"/>
              <a:t>semiconductor</a:t>
            </a:r>
            <a:r>
              <a:rPr lang="de-DE" i="1" dirty="0"/>
              <a:t> </a:t>
            </a:r>
            <a:r>
              <a:rPr lang="de-DE" i="1" dirty="0" err="1" smtClean="0"/>
              <a:t>odyssey</a:t>
            </a:r>
            <a:r>
              <a:rPr lang="de-DE" i="1" dirty="0"/>
              <a:t> </a:t>
            </a:r>
            <a:r>
              <a:rPr lang="en-US" i="1" dirty="0" smtClean="0"/>
              <a:t>produced </a:t>
            </a:r>
            <a:r>
              <a:rPr lang="en-US" i="1" dirty="0">
                <a:solidFill>
                  <a:srgbClr val="FF0000"/>
                </a:solidFill>
              </a:rPr>
              <a:t>a revolution in our society at least as </a:t>
            </a:r>
            <a:r>
              <a:rPr lang="en-US" i="1" dirty="0" smtClean="0">
                <a:solidFill>
                  <a:srgbClr val="FF0000"/>
                </a:solidFill>
              </a:rPr>
              <a:t>profound as </a:t>
            </a:r>
            <a:r>
              <a:rPr lang="en-US" i="1" dirty="0">
                <a:solidFill>
                  <a:srgbClr val="FF0000"/>
                </a:solidFill>
              </a:rPr>
              <a:t>the introduction of steel, of steam engines, and the </a:t>
            </a:r>
            <a:r>
              <a:rPr lang="en-US" i="1" dirty="0" smtClean="0">
                <a:solidFill>
                  <a:srgbClr val="FF0000"/>
                </a:solidFill>
              </a:rPr>
              <a:t>total industrial revolution</a:t>
            </a:r>
            <a:r>
              <a:rPr lang="en-US" i="1" dirty="0" smtClean="0"/>
              <a:t>.</a:t>
            </a:r>
          </a:p>
          <a:p>
            <a:r>
              <a:rPr lang="en-US" i="1" dirty="0" smtClean="0"/>
              <a:t>Electronics </a:t>
            </a:r>
            <a:r>
              <a:rPr lang="en-US" i="1" dirty="0"/>
              <a:t>today pervades our </a:t>
            </a:r>
            <a:r>
              <a:rPr lang="en-US" i="1" dirty="0" smtClean="0"/>
              <a:t>lives and </a:t>
            </a:r>
            <a:r>
              <a:rPr lang="en-US" i="1" dirty="0"/>
              <a:t>affects everything we do, whether at work or at home</a:t>
            </a:r>
            <a:r>
              <a:rPr lang="en-US" i="1" dirty="0" smtClean="0"/>
              <a:t>.</a:t>
            </a:r>
          </a:p>
          <a:p>
            <a:endParaRPr lang="de-DE" dirty="0" smtClean="0"/>
          </a:p>
          <a:p>
            <a:endParaRPr lang="de-DE" dirty="0"/>
          </a:p>
        </p:txBody>
      </p:sp>
    </p:spTree>
    <p:extLst>
      <p:ext uri="{BB962C8B-B14F-4D97-AF65-F5344CB8AC3E}">
        <p14:creationId xmlns:p14="http://schemas.microsoft.com/office/powerpoint/2010/main" val="1080843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4794250"/>
          </a:xfrm>
        </p:spPr>
        <p:txBody>
          <a:bodyPr/>
          <a:lstStyle/>
          <a:p>
            <a:r>
              <a:rPr lang="de-DE" dirty="0" smtClean="0"/>
              <a:t>Zwei Bauteile vor T.</a:t>
            </a:r>
          </a:p>
          <a:p>
            <a:r>
              <a:rPr lang="de-DE" dirty="0" smtClean="0">
                <a:solidFill>
                  <a:srgbClr val="FF0701"/>
                </a:solidFill>
              </a:rPr>
              <a:t>Relais</a:t>
            </a:r>
            <a:endParaRPr lang="de-DE" dirty="0">
              <a:solidFill>
                <a:srgbClr val="FF0701"/>
              </a:solidFill>
            </a:endParaRPr>
          </a:p>
          <a:p>
            <a:r>
              <a:rPr lang="de-DE" dirty="0" smtClean="0"/>
              <a:t>Magnetfeld wir benutzt um ein Stück Metall zu bewegen und Kontakt herzustellen</a:t>
            </a:r>
          </a:p>
          <a:p>
            <a:r>
              <a:rPr lang="de-DE" dirty="0" smtClean="0"/>
              <a:t>Kleine Listung im Magnet steuert viel größere Leistung in der Kontaktschaltung an</a:t>
            </a:r>
          </a:p>
          <a:p>
            <a:r>
              <a:rPr lang="de-DE" dirty="0" smtClean="0"/>
              <a:t>Nachteil – langsam ~</a:t>
            </a:r>
            <a:r>
              <a:rPr lang="de-DE" dirty="0" err="1" smtClean="0"/>
              <a:t>ms</a:t>
            </a:r>
            <a:endParaRPr lang="de-DE" dirty="0" smtClean="0"/>
          </a:p>
          <a:p>
            <a:r>
              <a:rPr lang="de-DE" dirty="0">
                <a:solidFill>
                  <a:srgbClr val="FF0701"/>
                </a:solidFill>
              </a:rPr>
              <a:t>Elektronenröhren </a:t>
            </a:r>
            <a:endParaRPr lang="de-DE" dirty="0" smtClean="0">
              <a:solidFill>
                <a:srgbClr val="FF0701"/>
              </a:solidFill>
            </a:endParaRPr>
          </a:p>
          <a:p>
            <a:r>
              <a:rPr lang="de-DE" dirty="0" smtClean="0"/>
              <a:t>Elektronen fliegen im Vakuum, werden von heiser Glühkatode emittiert und fliegen zur positiven Anode</a:t>
            </a:r>
          </a:p>
          <a:p>
            <a:r>
              <a:rPr lang="de-DE" dirty="0" smtClean="0"/>
              <a:t>Schalter und Verstärker, schnell</a:t>
            </a:r>
          </a:p>
          <a:p>
            <a:r>
              <a:rPr lang="de-DE" dirty="0" smtClean="0"/>
              <a:t>Elektronenfluss wird mit dem Potential am Gitter angesteuert</a:t>
            </a:r>
          </a:p>
          <a:p>
            <a:r>
              <a:rPr lang="de-DE" dirty="0" smtClean="0"/>
              <a:t>Nachteil DC Leistung, kürze Lebensdauer (Vakuum), groß</a:t>
            </a:r>
          </a:p>
          <a:p>
            <a:r>
              <a:rPr lang="de-DE" dirty="0" smtClean="0"/>
              <a:t>Halbleitertransistor sollte zuverlässiger sein (kein Vakuum, keine Glühkathoden)</a:t>
            </a:r>
            <a:endParaRPr lang="de-DE" dirty="0"/>
          </a:p>
          <a:p>
            <a:endParaRPr lang="de-DE" dirty="0" smtClean="0"/>
          </a:p>
          <a:p>
            <a:endParaRPr lang="de-DE" dirty="0"/>
          </a:p>
        </p:txBody>
      </p:sp>
    </p:spTree>
    <p:extLst>
      <p:ext uri="{BB962C8B-B14F-4D97-AF65-F5344CB8AC3E}">
        <p14:creationId xmlns:p14="http://schemas.microsoft.com/office/powerpoint/2010/main" val="3238510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4184650"/>
          </a:xfrm>
        </p:spPr>
        <p:txBody>
          <a:bodyPr/>
          <a:lstStyle/>
          <a:p>
            <a:r>
              <a:rPr lang="de-DE" sz="1600" dirty="0" smtClean="0"/>
              <a:t>Bell </a:t>
            </a:r>
            <a:r>
              <a:rPr lang="de-DE" sz="1600" dirty="0"/>
              <a:t>Labors </a:t>
            </a:r>
            <a:r>
              <a:rPr lang="de-DE" sz="1600" dirty="0" smtClean="0"/>
              <a:t>– NJ</a:t>
            </a:r>
          </a:p>
          <a:p>
            <a:r>
              <a:rPr lang="de-DE" sz="1600" dirty="0"/>
              <a:t>Gruppe Shockley, Brattain, Bardeen (Bardeen 2 x </a:t>
            </a:r>
            <a:r>
              <a:rPr lang="de-DE" sz="1600" dirty="0" smtClean="0"/>
              <a:t>Nobelpreis – Transistor/Supraleiter)</a:t>
            </a:r>
          </a:p>
          <a:p>
            <a:r>
              <a:rPr lang="de-DE" sz="1600" dirty="0" smtClean="0"/>
              <a:t>Ziel: Entwicklung des Transistors</a:t>
            </a:r>
          </a:p>
          <a:p>
            <a:r>
              <a:rPr lang="de-DE" sz="1600" dirty="0" err="1" smtClean="0"/>
              <a:t>Dahmaliger</a:t>
            </a:r>
            <a:r>
              <a:rPr lang="de-DE" sz="1600" dirty="0" smtClean="0"/>
              <a:t> Stand der Technik und Wissenschaft:</a:t>
            </a:r>
            <a:endParaRPr lang="de-DE" sz="1600" dirty="0"/>
          </a:p>
          <a:p>
            <a:r>
              <a:rPr lang="de-DE" sz="1600" dirty="0" smtClean="0"/>
              <a:t>Grundlagen der </a:t>
            </a:r>
            <a:r>
              <a:rPr lang="de-DE" sz="1600" dirty="0" smtClean="0">
                <a:solidFill>
                  <a:srgbClr val="FF0701"/>
                </a:solidFill>
              </a:rPr>
              <a:t>Halbleiterphysik</a:t>
            </a:r>
            <a:r>
              <a:rPr lang="de-DE" sz="1600" dirty="0" smtClean="0"/>
              <a:t> bekannt (p, n, Energiebänder), </a:t>
            </a:r>
            <a:r>
              <a:rPr lang="de-DE" sz="1600" dirty="0" smtClean="0">
                <a:solidFill>
                  <a:srgbClr val="FF0701"/>
                </a:solidFill>
              </a:rPr>
              <a:t>Dotierungstechnik</a:t>
            </a:r>
          </a:p>
          <a:p>
            <a:r>
              <a:rPr lang="de-DE" sz="1600" i="1" dirty="0"/>
              <a:t>In </a:t>
            </a:r>
            <a:r>
              <a:rPr lang="de-DE" sz="1600" i="1" dirty="0" err="1"/>
              <a:t>the</a:t>
            </a:r>
            <a:r>
              <a:rPr lang="de-DE" sz="1600" i="1" dirty="0"/>
              <a:t> </a:t>
            </a:r>
            <a:r>
              <a:rPr lang="de-DE" sz="1600" i="1" dirty="0" err="1" smtClean="0"/>
              <a:t>case</a:t>
            </a:r>
            <a:r>
              <a:rPr lang="de-DE" sz="1600" i="1" dirty="0" smtClean="0"/>
              <a:t> </a:t>
            </a:r>
            <a:r>
              <a:rPr lang="en-US" sz="1600" i="1" dirty="0" smtClean="0"/>
              <a:t>of </a:t>
            </a:r>
            <a:r>
              <a:rPr lang="en-US" sz="1600" i="1" dirty="0"/>
              <a:t>germanium, it was </a:t>
            </a:r>
            <a:r>
              <a:rPr lang="en-US" sz="1600" i="1" dirty="0" err="1"/>
              <a:t>Theuerer</a:t>
            </a:r>
            <a:r>
              <a:rPr lang="en-US" sz="1600" i="1" dirty="0"/>
              <a:t> who first identified </a:t>
            </a:r>
            <a:r>
              <a:rPr lang="en-US" sz="1600" i="1" dirty="0" smtClean="0"/>
              <a:t>the presence </a:t>
            </a:r>
            <a:r>
              <a:rPr lang="en-US" sz="1600" i="1" dirty="0"/>
              <a:t>of phosphorus as an n-type agent as a </a:t>
            </a:r>
            <a:r>
              <a:rPr lang="en-US" sz="1600" i="1" dirty="0" smtClean="0"/>
              <a:t>result of </a:t>
            </a:r>
            <a:r>
              <a:rPr lang="en-US" sz="1600" i="1" dirty="0"/>
              <a:t>smelling traces of phosphine during ingot preparation.</a:t>
            </a:r>
            <a:endParaRPr lang="de-DE" sz="1600" i="1" dirty="0" smtClean="0"/>
          </a:p>
          <a:p>
            <a:r>
              <a:rPr lang="de-DE" sz="1600" dirty="0" smtClean="0"/>
              <a:t>Erste PN Dioden hergestellt</a:t>
            </a:r>
          </a:p>
          <a:p>
            <a:r>
              <a:rPr lang="de-DE" sz="1600" dirty="0" smtClean="0"/>
              <a:t>Beste Siliziumqualität 99.8%, alles polykristalline Pulver, keine große Kristalle verfügbar</a:t>
            </a:r>
          </a:p>
          <a:p>
            <a:pPr marL="0" indent="0">
              <a:buNone/>
            </a:pPr>
            <a:endParaRPr lang="de-DE" dirty="0" smtClean="0"/>
          </a:p>
        </p:txBody>
      </p:sp>
      <p:pic>
        <p:nvPicPr>
          <p:cNvPr id="5" name="Picture 6" descr="65 Years Ago The Transistor Jump-Started The World Of Modern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038600"/>
            <a:ext cx="3810000" cy="2144623"/>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4038600" y="6248400"/>
            <a:ext cx="3526606" cy="276999"/>
          </a:xfrm>
          <a:prstGeom prst="rect">
            <a:avLst/>
          </a:prstGeom>
        </p:spPr>
        <p:txBody>
          <a:bodyPr wrap="none">
            <a:spAutoFit/>
          </a:bodyPr>
          <a:lstStyle/>
          <a:p>
            <a:r>
              <a:rPr lang="en-US" dirty="0">
                <a:latin typeface="Times New Roman" panose="02020603050405020304" pitchFamily="18" charset="0"/>
              </a:rPr>
              <a:t>John Bardeen, William Shockley, and Walter Brattain.</a:t>
            </a:r>
            <a:endParaRPr lang="en-US" dirty="0"/>
          </a:p>
        </p:txBody>
      </p:sp>
    </p:spTree>
    <p:extLst>
      <p:ext uri="{BB962C8B-B14F-4D97-AF65-F5344CB8AC3E}">
        <p14:creationId xmlns:p14="http://schemas.microsoft.com/office/powerpoint/2010/main" val="395859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42183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584450"/>
          </a:xfrm>
        </p:spPr>
        <p:txBody>
          <a:bodyPr/>
          <a:lstStyle/>
          <a:p>
            <a:r>
              <a:rPr lang="de-DE" dirty="0" smtClean="0"/>
              <a:t>Anfangsidee: Feldeffekt-Transistor. Konzept seit </a:t>
            </a:r>
            <a:r>
              <a:rPr lang="de-DE" dirty="0"/>
              <a:t>in 1925 </a:t>
            </a:r>
            <a:r>
              <a:rPr lang="de-DE" dirty="0" smtClean="0"/>
              <a:t>bekannt (Lilienfeld</a:t>
            </a:r>
            <a:r>
              <a:rPr lang="de-DE" dirty="0"/>
              <a:t>) aber nie </a:t>
            </a:r>
            <a:r>
              <a:rPr lang="de-DE" dirty="0" smtClean="0"/>
              <a:t>hergestellt</a:t>
            </a:r>
          </a:p>
          <a:p>
            <a:r>
              <a:rPr lang="de-DE" dirty="0" smtClean="0"/>
              <a:t>E-Feld sollte die </a:t>
            </a:r>
            <a:r>
              <a:rPr lang="de-DE" dirty="0"/>
              <a:t>L</a:t>
            </a:r>
            <a:r>
              <a:rPr lang="de-DE" dirty="0" smtClean="0"/>
              <a:t>eitfähigkeit vom Halbleiter verändern</a:t>
            </a:r>
          </a:p>
          <a:p>
            <a:r>
              <a:rPr lang="de-DE" dirty="0" smtClean="0"/>
              <a:t>1946 Entscheidung: die Gruppe konzentriert sich auf Si und </a:t>
            </a:r>
            <a:r>
              <a:rPr lang="de-DE" dirty="0" err="1" smtClean="0"/>
              <a:t>Ge</a:t>
            </a:r>
            <a:r>
              <a:rPr lang="de-DE" dirty="0" smtClean="0"/>
              <a:t> und FET</a:t>
            </a:r>
            <a:endParaRPr lang="de-DE" dirty="0"/>
          </a:p>
          <a:p>
            <a:endParaRPr lang="de-DE" dirty="0"/>
          </a:p>
          <a:p>
            <a:endParaRPr lang="de-DE" dirty="0" smtClean="0"/>
          </a:p>
          <a:p>
            <a:endParaRPr lang="de-DE" dirty="0"/>
          </a:p>
        </p:txBody>
      </p:sp>
      <p:sp>
        <p:nvSpPr>
          <p:cNvPr id="4" name="Textfeld 3"/>
          <p:cNvSpPr txBox="1"/>
          <p:nvPr/>
        </p:nvSpPr>
        <p:spPr>
          <a:xfrm>
            <a:off x="2901096" y="6324600"/>
            <a:ext cx="2030300" cy="276999"/>
          </a:xfrm>
          <a:prstGeom prst="rect">
            <a:avLst/>
          </a:prstGeom>
          <a:noFill/>
        </p:spPr>
        <p:txBody>
          <a:bodyPr wrap="none" rtlCol="0">
            <a:spAutoFit/>
          </a:bodyPr>
          <a:lstStyle/>
          <a:p>
            <a:r>
              <a:rPr lang="de-DE" dirty="0" smtClean="0"/>
              <a:t>FET: Skizze von </a:t>
            </a:r>
            <a:r>
              <a:rPr lang="de-DE" dirty="0" err="1" smtClean="0"/>
              <a:t>Schockley</a:t>
            </a:r>
            <a:endParaRPr lang="de-DE" dirty="0"/>
          </a:p>
        </p:txBody>
      </p:sp>
    </p:spTree>
    <p:extLst>
      <p:ext uri="{BB962C8B-B14F-4D97-AF65-F5344CB8AC3E}">
        <p14:creationId xmlns:p14="http://schemas.microsoft.com/office/powerpoint/2010/main" val="196784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831850"/>
          </a:xfrm>
        </p:spPr>
        <p:txBody>
          <a:bodyPr/>
          <a:lstStyle/>
          <a:p>
            <a:r>
              <a:rPr lang="de-DE" dirty="0" smtClean="0"/>
              <a:t>Kein Ergebnis</a:t>
            </a:r>
          </a:p>
          <a:p>
            <a:r>
              <a:rPr lang="de-DE" dirty="0" smtClean="0"/>
              <a:t>Erklärung von Bardeen – Ladung an der Halbleiteroberfläche schirmt das Feld ab, Quantenzustände an der Oberfläche, unbewegliche Ladung</a:t>
            </a:r>
            <a:endParaRPr lang="de-DE" dirty="0"/>
          </a:p>
          <a:p>
            <a:r>
              <a:rPr lang="de-DE" dirty="0" smtClean="0"/>
              <a:t>Die Forscher versuchen die Oberfläche zu modifizieren…</a:t>
            </a:r>
          </a:p>
          <a:p>
            <a:endParaRPr lang="de-DE" dirty="0"/>
          </a:p>
          <a:p>
            <a:endParaRPr lang="de-DE" dirty="0"/>
          </a:p>
          <a:p>
            <a:endParaRPr lang="de-DE" dirty="0" smtClean="0"/>
          </a:p>
          <a:p>
            <a:endParaRPr lang="de-DE" dirty="0"/>
          </a:p>
        </p:txBody>
      </p:sp>
      <p:sp>
        <p:nvSpPr>
          <p:cNvPr id="5" name="Freihandform 4"/>
          <p:cNvSpPr/>
          <p:nvPr/>
        </p:nvSpPr>
        <p:spPr bwMode="auto">
          <a:xfrm>
            <a:off x="1219200" y="3962400"/>
            <a:ext cx="6662058" cy="986971"/>
          </a:xfrm>
          <a:custGeom>
            <a:avLst/>
            <a:gdLst>
              <a:gd name="connsiteX0" fmla="*/ 0 w 6662058"/>
              <a:gd name="connsiteY0" fmla="*/ 391885 h 986971"/>
              <a:gd name="connsiteX1" fmla="*/ 493486 w 6662058"/>
              <a:gd name="connsiteY1" fmla="*/ 769257 h 986971"/>
              <a:gd name="connsiteX2" fmla="*/ 812800 w 6662058"/>
              <a:gd name="connsiteY2" fmla="*/ 362857 h 986971"/>
              <a:gd name="connsiteX3" fmla="*/ 1349829 w 6662058"/>
              <a:gd name="connsiteY3" fmla="*/ 304800 h 986971"/>
              <a:gd name="connsiteX4" fmla="*/ 1611086 w 6662058"/>
              <a:gd name="connsiteY4" fmla="*/ 740228 h 986971"/>
              <a:gd name="connsiteX5" fmla="*/ 2075543 w 6662058"/>
              <a:gd name="connsiteY5" fmla="*/ 595085 h 986971"/>
              <a:gd name="connsiteX6" fmla="*/ 2293258 w 6662058"/>
              <a:gd name="connsiteY6" fmla="*/ 406400 h 986971"/>
              <a:gd name="connsiteX7" fmla="*/ 2772229 w 6662058"/>
              <a:gd name="connsiteY7" fmla="*/ 362857 h 986971"/>
              <a:gd name="connsiteX8" fmla="*/ 3062515 w 6662058"/>
              <a:gd name="connsiteY8" fmla="*/ 682171 h 986971"/>
              <a:gd name="connsiteX9" fmla="*/ 3164115 w 6662058"/>
              <a:gd name="connsiteY9" fmla="*/ 986971 h 986971"/>
              <a:gd name="connsiteX10" fmla="*/ 3556000 w 6662058"/>
              <a:gd name="connsiteY10" fmla="*/ 812800 h 986971"/>
              <a:gd name="connsiteX11" fmla="*/ 3788229 w 6662058"/>
              <a:gd name="connsiteY11" fmla="*/ 551542 h 986971"/>
              <a:gd name="connsiteX12" fmla="*/ 4455886 w 6662058"/>
              <a:gd name="connsiteY12" fmla="*/ 449942 h 986971"/>
              <a:gd name="connsiteX13" fmla="*/ 4833258 w 6662058"/>
              <a:gd name="connsiteY13" fmla="*/ 798285 h 986971"/>
              <a:gd name="connsiteX14" fmla="*/ 5094515 w 6662058"/>
              <a:gd name="connsiteY14" fmla="*/ 420914 h 986971"/>
              <a:gd name="connsiteX15" fmla="*/ 5355772 w 6662058"/>
              <a:gd name="connsiteY15" fmla="*/ 348342 h 986971"/>
              <a:gd name="connsiteX16" fmla="*/ 5892800 w 6662058"/>
              <a:gd name="connsiteY16" fmla="*/ 0 h 986971"/>
              <a:gd name="connsiteX17" fmla="*/ 6168572 w 6662058"/>
              <a:gd name="connsiteY17" fmla="*/ 725714 h 986971"/>
              <a:gd name="connsiteX18" fmla="*/ 6662058 w 6662058"/>
              <a:gd name="connsiteY18" fmla="*/ 420914 h 98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62058" h="986971">
                <a:moveTo>
                  <a:pt x="0" y="391885"/>
                </a:moveTo>
                <a:lnTo>
                  <a:pt x="493486" y="769257"/>
                </a:lnTo>
                <a:lnTo>
                  <a:pt x="812800" y="362857"/>
                </a:lnTo>
                <a:lnTo>
                  <a:pt x="1349829" y="304800"/>
                </a:lnTo>
                <a:lnTo>
                  <a:pt x="1611086" y="740228"/>
                </a:lnTo>
                <a:lnTo>
                  <a:pt x="2075543" y="595085"/>
                </a:lnTo>
                <a:lnTo>
                  <a:pt x="2293258" y="406400"/>
                </a:lnTo>
                <a:lnTo>
                  <a:pt x="2772229" y="362857"/>
                </a:lnTo>
                <a:lnTo>
                  <a:pt x="3062515" y="682171"/>
                </a:lnTo>
                <a:lnTo>
                  <a:pt x="3164115" y="986971"/>
                </a:lnTo>
                <a:lnTo>
                  <a:pt x="3556000" y="812800"/>
                </a:lnTo>
                <a:lnTo>
                  <a:pt x="3788229" y="551542"/>
                </a:lnTo>
                <a:lnTo>
                  <a:pt x="4455886" y="449942"/>
                </a:lnTo>
                <a:lnTo>
                  <a:pt x="4833258" y="798285"/>
                </a:lnTo>
                <a:lnTo>
                  <a:pt x="5094515" y="420914"/>
                </a:lnTo>
                <a:lnTo>
                  <a:pt x="5355772" y="348342"/>
                </a:lnTo>
                <a:lnTo>
                  <a:pt x="5892800" y="0"/>
                </a:lnTo>
                <a:lnTo>
                  <a:pt x="6168572" y="725714"/>
                </a:lnTo>
                <a:lnTo>
                  <a:pt x="6662058" y="42091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Rechteck 6"/>
          <p:cNvSpPr/>
          <p:nvPr/>
        </p:nvSpPr>
        <p:spPr bwMode="auto">
          <a:xfrm>
            <a:off x="1981200" y="4343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0" name="Rechteck 9"/>
          <p:cNvSpPr/>
          <p:nvPr/>
        </p:nvSpPr>
        <p:spPr bwMode="auto">
          <a:xfrm>
            <a:off x="2362200" y="44958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1" name="Rechteck 10"/>
          <p:cNvSpPr/>
          <p:nvPr/>
        </p:nvSpPr>
        <p:spPr bwMode="auto">
          <a:xfrm>
            <a:off x="3505200" y="4419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2" name="Rechteck 11"/>
          <p:cNvSpPr/>
          <p:nvPr/>
        </p:nvSpPr>
        <p:spPr bwMode="auto">
          <a:xfrm>
            <a:off x="3810000" y="4419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3" name="Rechteck 12"/>
          <p:cNvSpPr/>
          <p:nvPr/>
        </p:nvSpPr>
        <p:spPr bwMode="auto">
          <a:xfrm>
            <a:off x="4038600" y="4800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4" name="Rechteck 13"/>
          <p:cNvSpPr/>
          <p:nvPr/>
        </p:nvSpPr>
        <p:spPr bwMode="auto">
          <a:xfrm>
            <a:off x="4876800" y="47244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5" name="Rechteck 14"/>
          <p:cNvSpPr/>
          <p:nvPr/>
        </p:nvSpPr>
        <p:spPr bwMode="auto">
          <a:xfrm>
            <a:off x="5257800" y="45720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6" name="Rechteck 15"/>
          <p:cNvSpPr/>
          <p:nvPr/>
        </p:nvSpPr>
        <p:spPr bwMode="auto">
          <a:xfrm>
            <a:off x="5638800" y="45720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7" name="Rechteck 16"/>
          <p:cNvSpPr/>
          <p:nvPr/>
        </p:nvSpPr>
        <p:spPr bwMode="auto">
          <a:xfrm>
            <a:off x="6400800" y="4419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8" name="Rechteck 17"/>
          <p:cNvSpPr/>
          <p:nvPr/>
        </p:nvSpPr>
        <p:spPr bwMode="auto">
          <a:xfrm>
            <a:off x="6858000" y="41910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8" name="Rechteck 7"/>
          <p:cNvSpPr/>
          <p:nvPr/>
        </p:nvSpPr>
        <p:spPr bwMode="auto">
          <a:xfrm>
            <a:off x="1752600" y="2590800"/>
            <a:ext cx="5562600" cy="685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4" name="Textfeld 3"/>
          <p:cNvSpPr txBox="1"/>
          <p:nvPr/>
        </p:nvSpPr>
        <p:spPr>
          <a:xfrm>
            <a:off x="1886714" y="3962400"/>
            <a:ext cx="526106" cy="276999"/>
          </a:xfrm>
          <a:prstGeom prst="rect">
            <a:avLst/>
          </a:prstGeom>
          <a:noFill/>
        </p:spPr>
        <p:txBody>
          <a:bodyPr wrap="none" rtlCol="0">
            <a:spAutoFit/>
          </a:bodyPr>
          <a:lstStyle/>
          <a:p>
            <a:r>
              <a:rPr lang="de-DE" dirty="0" smtClean="0"/>
              <a:t>SiO2</a:t>
            </a:r>
            <a:endParaRPr lang="de-DE" dirty="0"/>
          </a:p>
        </p:txBody>
      </p:sp>
      <p:sp>
        <p:nvSpPr>
          <p:cNvPr id="19" name="Textfeld 18"/>
          <p:cNvSpPr txBox="1"/>
          <p:nvPr/>
        </p:nvSpPr>
        <p:spPr>
          <a:xfrm>
            <a:off x="2007592" y="4953000"/>
            <a:ext cx="320922" cy="276999"/>
          </a:xfrm>
          <a:prstGeom prst="rect">
            <a:avLst/>
          </a:prstGeom>
          <a:noFill/>
        </p:spPr>
        <p:txBody>
          <a:bodyPr wrap="none" rtlCol="0">
            <a:spAutoFit/>
          </a:bodyPr>
          <a:lstStyle/>
          <a:p>
            <a:r>
              <a:rPr lang="de-DE" dirty="0" smtClean="0"/>
              <a:t>Si</a:t>
            </a:r>
            <a:endParaRPr lang="de-DE" dirty="0"/>
          </a:p>
        </p:txBody>
      </p:sp>
    </p:spTree>
    <p:extLst>
      <p:ext uri="{BB962C8B-B14F-4D97-AF65-F5344CB8AC3E}">
        <p14:creationId xmlns:p14="http://schemas.microsoft.com/office/powerpoint/2010/main" val="4146184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smtClean="0"/>
              <a:t>Erster Transistor</a:t>
            </a:r>
          </a:p>
        </p:txBody>
      </p:sp>
      <p:sp>
        <p:nvSpPr>
          <p:cNvPr id="3" name="Inhaltsplatzhalter 2"/>
          <p:cNvSpPr>
            <a:spLocks noGrp="1"/>
          </p:cNvSpPr>
          <p:nvPr>
            <p:ph idx="1"/>
          </p:nvPr>
        </p:nvSpPr>
        <p:spPr>
          <a:xfrm>
            <a:off x="457200" y="692150"/>
            <a:ext cx="8229600" cy="2203450"/>
          </a:xfrm>
        </p:spPr>
        <p:txBody>
          <a:bodyPr/>
          <a:lstStyle/>
          <a:p>
            <a:r>
              <a:rPr lang="de-DE" dirty="0" smtClean="0"/>
              <a:t> „Spitzentransistor“</a:t>
            </a:r>
          </a:p>
          <a:p>
            <a:r>
              <a:rPr lang="de-DE" dirty="0" smtClean="0"/>
              <a:t>Ein </a:t>
            </a:r>
            <a:r>
              <a:rPr lang="de-DE" dirty="0"/>
              <a:t>Keil, mit </a:t>
            </a:r>
            <a:r>
              <a:rPr lang="de-DE" dirty="0" smtClean="0"/>
              <a:t>zwei goldenen Metallschichten (Emitter, Kollektor)</a:t>
            </a:r>
          </a:p>
          <a:p>
            <a:r>
              <a:rPr lang="de-DE" dirty="0" smtClean="0"/>
              <a:t>Germanium </a:t>
            </a:r>
            <a:r>
              <a:rPr lang="de-DE" dirty="0"/>
              <a:t>Basis</a:t>
            </a:r>
          </a:p>
          <a:p>
            <a:r>
              <a:rPr lang="de-DE" dirty="0" smtClean="0"/>
              <a:t>Ein Kontakt direkt gepolt, der andere in Sperrrichtung</a:t>
            </a:r>
          </a:p>
          <a:p>
            <a:r>
              <a:rPr lang="de-DE" dirty="0" smtClean="0"/>
              <a:t>Dezember 1947</a:t>
            </a:r>
            <a:endParaRPr lang="de-DE" dirty="0"/>
          </a:p>
          <a:p>
            <a:endParaRPr lang="de-DE" dirty="0"/>
          </a:p>
          <a:p>
            <a:endParaRPr lang="de-DE" dirty="0" smtClean="0"/>
          </a:p>
          <a:p>
            <a:endParaRPr lang="de-DE" dirty="0"/>
          </a:p>
          <a:p>
            <a:endParaRPr lang="de-DE" dirty="0"/>
          </a:p>
          <a:p>
            <a:endParaRPr lang="de-DE" dirty="0"/>
          </a:p>
          <a:p>
            <a:endParaRPr lang="de-DE" dirty="0" smtClean="0"/>
          </a:p>
          <a:p>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392062"/>
            <a:ext cx="4267200" cy="301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196117" y="3048000"/>
            <a:ext cx="1164101" cy="276999"/>
          </a:xfrm>
          <a:prstGeom prst="rect">
            <a:avLst/>
          </a:prstGeom>
          <a:noFill/>
        </p:spPr>
        <p:txBody>
          <a:bodyPr wrap="none" rtlCol="0">
            <a:spAutoFit/>
          </a:bodyPr>
          <a:lstStyle/>
          <a:p>
            <a:r>
              <a:rPr lang="de-DE" dirty="0" smtClean="0"/>
              <a:t>Original-</a:t>
            </a:r>
            <a:r>
              <a:rPr lang="de-DE" dirty="0" err="1"/>
              <a:t>P</a:t>
            </a:r>
            <a:r>
              <a:rPr lang="de-DE" dirty="0" err="1" smtClean="0"/>
              <a:t>hoto</a:t>
            </a:r>
            <a:endParaRPr lang="de-DE" dirty="0"/>
          </a:p>
        </p:txBody>
      </p:sp>
      <p:sp>
        <p:nvSpPr>
          <p:cNvPr id="22" name="Textfeld 21"/>
          <p:cNvSpPr txBox="1"/>
          <p:nvPr/>
        </p:nvSpPr>
        <p:spPr>
          <a:xfrm>
            <a:off x="7391400" y="2743200"/>
            <a:ext cx="652744" cy="276999"/>
          </a:xfrm>
          <a:prstGeom prst="rect">
            <a:avLst/>
          </a:prstGeom>
          <a:noFill/>
        </p:spPr>
        <p:txBody>
          <a:bodyPr wrap="none" rtlCol="0">
            <a:spAutoFit/>
          </a:bodyPr>
          <a:lstStyle/>
          <a:p>
            <a:r>
              <a:rPr lang="de-DE" dirty="0" smtClean="0"/>
              <a:t>Prinzip</a:t>
            </a:r>
            <a:endParaRPr lang="de-DE" dirty="0"/>
          </a:p>
        </p:txBody>
      </p:sp>
      <p:pic>
        <p:nvPicPr>
          <p:cNvPr id="23" name="Picture 2" descr="http://www.nobelprize.org/educational/physics/transistor/function/images/bild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0"/>
            <a:ext cx="3419475"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741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203450"/>
          </a:xfrm>
        </p:spPr>
        <p:txBody>
          <a:bodyPr/>
          <a:lstStyle/>
          <a:p>
            <a:r>
              <a:rPr lang="de-DE" dirty="0" smtClean="0"/>
              <a:t>„Transistoreffekt“ </a:t>
            </a:r>
            <a:endParaRPr lang="de-DE" dirty="0"/>
          </a:p>
          <a:p>
            <a:r>
              <a:rPr lang="de-DE" dirty="0" smtClean="0"/>
              <a:t>100x Leistungsverstärkung, Audioverstärker wurde gebaut</a:t>
            </a:r>
          </a:p>
          <a:p>
            <a:r>
              <a:rPr lang="de-DE" dirty="0"/>
              <a:t>Brattain, Bardeen dachen, es handelt sich um </a:t>
            </a:r>
            <a:r>
              <a:rPr lang="de-DE" dirty="0" smtClean="0"/>
              <a:t>die Oberflächeneffekte</a:t>
            </a:r>
            <a:r>
              <a:rPr lang="de-DE" dirty="0"/>
              <a:t>, also </a:t>
            </a:r>
            <a:r>
              <a:rPr lang="de-DE" dirty="0" smtClean="0"/>
              <a:t>FET</a:t>
            </a:r>
          </a:p>
          <a:p>
            <a:endParaRPr lang="de-DE" dirty="0"/>
          </a:p>
          <a:p>
            <a:endParaRPr lang="de-DE" dirty="0"/>
          </a:p>
          <a:p>
            <a:endParaRPr lang="de-DE" dirty="0"/>
          </a:p>
          <a:p>
            <a:endParaRPr lang="de-DE" dirty="0" smtClean="0"/>
          </a:p>
          <a:p>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392062"/>
            <a:ext cx="4267200" cy="301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196117" y="3048000"/>
            <a:ext cx="1164101" cy="276999"/>
          </a:xfrm>
          <a:prstGeom prst="rect">
            <a:avLst/>
          </a:prstGeom>
          <a:noFill/>
        </p:spPr>
        <p:txBody>
          <a:bodyPr wrap="none" rtlCol="0">
            <a:spAutoFit/>
          </a:bodyPr>
          <a:lstStyle/>
          <a:p>
            <a:r>
              <a:rPr lang="de-DE" dirty="0" smtClean="0"/>
              <a:t>Original-</a:t>
            </a:r>
            <a:r>
              <a:rPr lang="de-DE" dirty="0" err="1"/>
              <a:t>P</a:t>
            </a:r>
            <a:r>
              <a:rPr lang="de-DE" dirty="0" err="1" smtClean="0"/>
              <a:t>hoto</a:t>
            </a:r>
            <a:endParaRPr lang="de-DE" dirty="0"/>
          </a:p>
        </p:txBody>
      </p:sp>
      <p:sp>
        <p:nvSpPr>
          <p:cNvPr id="21" name="Textfeld 20"/>
          <p:cNvSpPr txBox="1"/>
          <p:nvPr/>
        </p:nvSpPr>
        <p:spPr>
          <a:xfrm>
            <a:off x="7391400" y="2743200"/>
            <a:ext cx="652744" cy="276999"/>
          </a:xfrm>
          <a:prstGeom prst="rect">
            <a:avLst/>
          </a:prstGeom>
          <a:noFill/>
        </p:spPr>
        <p:txBody>
          <a:bodyPr wrap="none" rtlCol="0">
            <a:spAutoFit/>
          </a:bodyPr>
          <a:lstStyle/>
          <a:p>
            <a:r>
              <a:rPr lang="de-DE" dirty="0" smtClean="0"/>
              <a:t>Prinzip</a:t>
            </a:r>
            <a:endParaRPr lang="de-DE" dirty="0"/>
          </a:p>
        </p:txBody>
      </p:sp>
      <p:pic>
        <p:nvPicPr>
          <p:cNvPr id="9218" name="Picture 2" descr="http://www.nobelprize.org/educational/physics/transistor/function/images/bild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0"/>
            <a:ext cx="3419475" cy="3295651"/>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bwMode="auto">
          <a:xfrm>
            <a:off x="6324600" y="4724400"/>
            <a:ext cx="533400" cy="533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34507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4" name="Inhaltsplatzhalter 3"/>
          <p:cNvSpPr>
            <a:spLocks noGrp="1"/>
          </p:cNvSpPr>
          <p:nvPr>
            <p:ph idx="1"/>
          </p:nvPr>
        </p:nvSpPr>
        <p:spPr>
          <a:xfrm>
            <a:off x="457200" y="692150"/>
            <a:ext cx="8229600" cy="450850"/>
          </a:xfrm>
        </p:spPr>
        <p:txBody>
          <a:bodyPr/>
          <a:lstStyle/>
          <a:p>
            <a:endParaRPr lang="en-US" dirty="0"/>
          </a:p>
        </p:txBody>
      </p:sp>
      <p:cxnSp>
        <p:nvCxnSpPr>
          <p:cNvPr id="8" name="Gerader Verbinder 7"/>
          <p:cNvCxnSpPr/>
          <p:nvPr/>
        </p:nvCxnSpPr>
        <p:spPr bwMode="auto">
          <a:xfrm>
            <a:off x="4876800" y="2743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p:cNvCxnSpPr/>
          <p:nvPr/>
        </p:nvCxnSpPr>
        <p:spPr bwMode="auto">
          <a:xfrm flipV="1">
            <a:off x="5943600" y="2057400"/>
            <a:ext cx="68580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p:cNvCxnSpPr/>
          <p:nvPr/>
        </p:nvCxnSpPr>
        <p:spPr bwMode="auto">
          <a:xfrm>
            <a:off x="6629400" y="20574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r Verbinder 46"/>
          <p:cNvCxnSpPr/>
          <p:nvPr/>
        </p:nvCxnSpPr>
        <p:spPr bwMode="auto">
          <a:xfrm>
            <a:off x="4876800" y="3733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r Verbinder 47"/>
          <p:cNvCxnSpPr/>
          <p:nvPr/>
        </p:nvCxnSpPr>
        <p:spPr bwMode="auto">
          <a:xfrm flipV="1">
            <a:off x="5943600" y="3124200"/>
            <a:ext cx="6096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r Verbinder 48"/>
          <p:cNvCxnSpPr/>
          <p:nvPr/>
        </p:nvCxnSpPr>
        <p:spPr bwMode="auto">
          <a:xfrm>
            <a:off x="6553200" y="3124200"/>
            <a:ext cx="1143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Ellipse 22"/>
          <p:cNvSpPr/>
          <p:nvPr/>
        </p:nvSpPr>
        <p:spPr bwMode="auto">
          <a:xfrm>
            <a:off x="48768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6" name="Ellipse 55"/>
          <p:cNvSpPr/>
          <p:nvPr/>
        </p:nvSpPr>
        <p:spPr bwMode="auto">
          <a:xfrm>
            <a:off x="50292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9" name="Ellipse 58"/>
          <p:cNvSpPr/>
          <p:nvPr/>
        </p:nvSpPr>
        <p:spPr bwMode="auto">
          <a:xfrm>
            <a:off x="51816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0" name="Ellipse 59"/>
          <p:cNvSpPr/>
          <p:nvPr/>
        </p:nvSpPr>
        <p:spPr bwMode="auto">
          <a:xfrm>
            <a:off x="53340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1" name="Ellipse 60"/>
          <p:cNvSpPr/>
          <p:nvPr/>
        </p:nvSpPr>
        <p:spPr bwMode="auto">
          <a:xfrm>
            <a:off x="54864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2" name="Ellipse 61"/>
          <p:cNvSpPr/>
          <p:nvPr/>
        </p:nvSpPr>
        <p:spPr bwMode="auto">
          <a:xfrm>
            <a:off x="56388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3" name="Ellipse 62"/>
          <p:cNvSpPr/>
          <p:nvPr/>
        </p:nvSpPr>
        <p:spPr bwMode="auto">
          <a:xfrm>
            <a:off x="57912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4" name="Ellipse 63"/>
          <p:cNvSpPr/>
          <p:nvPr/>
        </p:nvSpPr>
        <p:spPr bwMode="auto">
          <a:xfrm>
            <a:off x="59436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6" name="Ellipse 65"/>
          <p:cNvSpPr/>
          <p:nvPr/>
        </p:nvSpPr>
        <p:spPr bwMode="auto">
          <a:xfrm>
            <a:off x="48768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7" name="Ellipse 66"/>
          <p:cNvSpPr/>
          <p:nvPr/>
        </p:nvSpPr>
        <p:spPr bwMode="auto">
          <a:xfrm>
            <a:off x="50292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8" name="Ellipse 67"/>
          <p:cNvSpPr/>
          <p:nvPr/>
        </p:nvSpPr>
        <p:spPr bwMode="auto">
          <a:xfrm>
            <a:off x="51816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9" name="Ellipse 68"/>
          <p:cNvSpPr/>
          <p:nvPr/>
        </p:nvSpPr>
        <p:spPr bwMode="auto">
          <a:xfrm>
            <a:off x="53340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0" name="Ellipse 69"/>
          <p:cNvSpPr/>
          <p:nvPr/>
        </p:nvSpPr>
        <p:spPr bwMode="auto">
          <a:xfrm>
            <a:off x="54864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2" name="Ellipse 71"/>
          <p:cNvSpPr/>
          <p:nvPr/>
        </p:nvSpPr>
        <p:spPr bwMode="auto">
          <a:xfrm>
            <a:off x="56388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8" name="Ellipse 77"/>
          <p:cNvSpPr/>
          <p:nvPr/>
        </p:nvSpPr>
        <p:spPr bwMode="auto">
          <a:xfrm>
            <a:off x="64008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9" name="Ellipse 78"/>
          <p:cNvSpPr/>
          <p:nvPr/>
        </p:nvSpPr>
        <p:spPr bwMode="auto">
          <a:xfrm>
            <a:off x="62484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0" name="Ellipse 79"/>
          <p:cNvSpPr/>
          <p:nvPr/>
        </p:nvSpPr>
        <p:spPr bwMode="auto">
          <a:xfrm>
            <a:off x="60960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1" name="Ellipse 80"/>
          <p:cNvSpPr/>
          <p:nvPr/>
        </p:nvSpPr>
        <p:spPr bwMode="auto">
          <a:xfrm>
            <a:off x="57912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2" name="Ellipse 81"/>
          <p:cNvSpPr/>
          <p:nvPr/>
        </p:nvSpPr>
        <p:spPr bwMode="auto">
          <a:xfrm>
            <a:off x="59436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3" name="Ellipse 82"/>
          <p:cNvSpPr/>
          <p:nvPr/>
        </p:nvSpPr>
        <p:spPr bwMode="auto">
          <a:xfrm>
            <a:off x="60960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4" name="Ellipse 83"/>
          <p:cNvSpPr/>
          <p:nvPr/>
        </p:nvSpPr>
        <p:spPr bwMode="auto">
          <a:xfrm>
            <a:off x="62484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5" name="Ellipse 84"/>
          <p:cNvSpPr/>
          <p:nvPr/>
        </p:nvSpPr>
        <p:spPr bwMode="auto">
          <a:xfrm>
            <a:off x="64008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6" name="Ellipse 85"/>
          <p:cNvSpPr/>
          <p:nvPr/>
        </p:nvSpPr>
        <p:spPr bwMode="auto">
          <a:xfrm>
            <a:off x="65532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7" name="Ellipse 86"/>
          <p:cNvSpPr/>
          <p:nvPr/>
        </p:nvSpPr>
        <p:spPr bwMode="auto">
          <a:xfrm>
            <a:off x="60960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8" name="Ellipse 87"/>
          <p:cNvSpPr/>
          <p:nvPr/>
        </p:nvSpPr>
        <p:spPr bwMode="auto">
          <a:xfrm>
            <a:off x="62484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9" name="Ellipse 88"/>
          <p:cNvSpPr/>
          <p:nvPr/>
        </p:nvSpPr>
        <p:spPr bwMode="auto">
          <a:xfrm>
            <a:off x="64008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0" name="Ellipse 89"/>
          <p:cNvSpPr/>
          <p:nvPr/>
        </p:nvSpPr>
        <p:spPr bwMode="auto">
          <a:xfrm>
            <a:off x="65532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1" name="Ellipse 90"/>
          <p:cNvSpPr/>
          <p:nvPr/>
        </p:nvSpPr>
        <p:spPr bwMode="auto">
          <a:xfrm>
            <a:off x="67056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2" name="Ellipse 91"/>
          <p:cNvSpPr/>
          <p:nvPr/>
        </p:nvSpPr>
        <p:spPr bwMode="auto">
          <a:xfrm>
            <a:off x="68580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3" name="Ellipse 92"/>
          <p:cNvSpPr/>
          <p:nvPr/>
        </p:nvSpPr>
        <p:spPr bwMode="auto">
          <a:xfrm>
            <a:off x="62484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4" name="Ellipse 93"/>
          <p:cNvSpPr/>
          <p:nvPr/>
        </p:nvSpPr>
        <p:spPr bwMode="auto">
          <a:xfrm>
            <a:off x="64008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5" name="Ellipse 94"/>
          <p:cNvSpPr/>
          <p:nvPr/>
        </p:nvSpPr>
        <p:spPr bwMode="auto">
          <a:xfrm>
            <a:off x="65532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6" name="Ellipse 95"/>
          <p:cNvSpPr/>
          <p:nvPr/>
        </p:nvSpPr>
        <p:spPr bwMode="auto">
          <a:xfrm>
            <a:off x="67056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7" name="Ellipse 96"/>
          <p:cNvSpPr/>
          <p:nvPr/>
        </p:nvSpPr>
        <p:spPr bwMode="auto">
          <a:xfrm>
            <a:off x="68580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8" name="Ellipse 97"/>
          <p:cNvSpPr/>
          <p:nvPr/>
        </p:nvSpPr>
        <p:spPr bwMode="auto">
          <a:xfrm>
            <a:off x="70104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9" name="Ellipse 98"/>
          <p:cNvSpPr/>
          <p:nvPr/>
        </p:nvSpPr>
        <p:spPr bwMode="auto">
          <a:xfrm>
            <a:off x="64008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0" name="Ellipse 99"/>
          <p:cNvSpPr/>
          <p:nvPr/>
        </p:nvSpPr>
        <p:spPr bwMode="auto">
          <a:xfrm>
            <a:off x="65532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1" name="Ellipse 100"/>
          <p:cNvSpPr/>
          <p:nvPr/>
        </p:nvSpPr>
        <p:spPr bwMode="auto">
          <a:xfrm>
            <a:off x="67056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2" name="Ellipse 101"/>
          <p:cNvSpPr/>
          <p:nvPr/>
        </p:nvSpPr>
        <p:spPr bwMode="auto">
          <a:xfrm>
            <a:off x="68580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3" name="Ellipse 102"/>
          <p:cNvSpPr/>
          <p:nvPr/>
        </p:nvSpPr>
        <p:spPr bwMode="auto">
          <a:xfrm>
            <a:off x="70104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4" name="Ellipse 103"/>
          <p:cNvSpPr/>
          <p:nvPr/>
        </p:nvSpPr>
        <p:spPr bwMode="auto">
          <a:xfrm>
            <a:off x="71628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6" name="Ellipse 105"/>
          <p:cNvSpPr/>
          <p:nvPr/>
        </p:nvSpPr>
        <p:spPr bwMode="auto">
          <a:xfrm>
            <a:off x="67056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8" name="Ellipse 107"/>
          <p:cNvSpPr/>
          <p:nvPr/>
        </p:nvSpPr>
        <p:spPr bwMode="auto">
          <a:xfrm>
            <a:off x="70104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9" name="Ellipse 108"/>
          <p:cNvSpPr/>
          <p:nvPr/>
        </p:nvSpPr>
        <p:spPr bwMode="auto">
          <a:xfrm>
            <a:off x="71628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7" name="Ellipse 116"/>
          <p:cNvSpPr/>
          <p:nvPr/>
        </p:nvSpPr>
        <p:spPr bwMode="auto">
          <a:xfrm>
            <a:off x="67056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8" name="Ellipse 117"/>
          <p:cNvSpPr/>
          <p:nvPr/>
        </p:nvSpPr>
        <p:spPr bwMode="auto">
          <a:xfrm>
            <a:off x="68580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9" name="Ellipse 118"/>
          <p:cNvSpPr/>
          <p:nvPr/>
        </p:nvSpPr>
        <p:spPr bwMode="auto">
          <a:xfrm>
            <a:off x="70104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0" name="Ellipse 119"/>
          <p:cNvSpPr/>
          <p:nvPr/>
        </p:nvSpPr>
        <p:spPr bwMode="auto">
          <a:xfrm>
            <a:off x="74676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1" name="Ellipse 120"/>
          <p:cNvSpPr/>
          <p:nvPr/>
        </p:nvSpPr>
        <p:spPr bwMode="auto">
          <a:xfrm>
            <a:off x="74676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2" name="Ellipse 121"/>
          <p:cNvSpPr/>
          <p:nvPr/>
        </p:nvSpPr>
        <p:spPr bwMode="auto">
          <a:xfrm>
            <a:off x="7315200" y="3429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3" name="Ellipse 122"/>
          <p:cNvSpPr/>
          <p:nvPr/>
        </p:nvSpPr>
        <p:spPr bwMode="auto">
          <a:xfrm>
            <a:off x="74676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4" name="Ellipse 123"/>
          <p:cNvSpPr/>
          <p:nvPr/>
        </p:nvSpPr>
        <p:spPr bwMode="auto">
          <a:xfrm>
            <a:off x="73152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5" name="Ellipse 124"/>
          <p:cNvSpPr/>
          <p:nvPr/>
        </p:nvSpPr>
        <p:spPr bwMode="auto">
          <a:xfrm>
            <a:off x="7162800" y="3581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6" name="Ellipse 125"/>
          <p:cNvSpPr/>
          <p:nvPr/>
        </p:nvSpPr>
        <p:spPr bwMode="auto">
          <a:xfrm>
            <a:off x="74676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7" name="Ellipse 126"/>
          <p:cNvSpPr/>
          <p:nvPr/>
        </p:nvSpPr>
        <p:spPr bwMode="auto">
          <a:xfrm>
            <a:off x="73152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8" name="Ellipse 127"/>
          <p:cNvSpPr/>
          <p:nvPr/>
        </p:nvSpPr>
        <p:spPr bwMode="auto">
          <a:xfrm>
            <a:off x="7162800" y="3733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9" name="Ellipse 128"/>
          <p:cNvSpPr/>
          <p:nvPr/>
        </p:nvSpPr>
        <p:spPr bwMode="auto">
          <a:xfrm>
            <a:off x="70104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0" name="Ellipse 129"/>
          <p:cNvSpPr/>
          <p:nvPr/>
        </p:nvSpPr>
        <p:spPr bwMode="auto">
          <a:xfrm>
            <a:off x="71628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1" name="Ellipse 130"/>
          <p:cNvSpPr/>
          <p:nvPr/>
        </p:nvSpPr>
        <p:spPr bwMode="auto">
          <a:xfrm>
            <a:off x="73152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2" name="Ellipse 131"/>
          <p:cNvSpPr/>
          <p:nvPr/>
        </p:nvSpPr>
        <p:spPr bwMode="auto">
          <a:xfrm>
            <a:off x="7467600" y="3886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3" name="Ellipse 132"/>
          <p:cNvSpPr/>
          <p:nvPr/>
        </p:nvSpPr>
        <p:spPr bwMode="auto">
          <a:xfrm>
            <a:off x="50292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4" name="Ellipse 133"/>
          <p:cNvSpPr/>
          <p:nvPr/>
        </p:nvSpPr>
        <p:spPr bwMode="auto">
          <a:xfrm>
            <a:off x="54864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5" name="Ellipse 134"/>
          <p:cNvSpPr/>
          <p:nvPr/>
        </p:nvSpPr>
        <p:spPr bwMode="auto">
          <a:xfrm>
            <a:off x="57912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7" name="Ellipse 136"/>
          <p:cNvSpPr/>
          <p:nvPr/>
        </p:nvSpPr>
        <p:spPr bwMode="auto">
          <a:xfrm>
            <a:off x="53340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27" name="Gerade Verbindung mit Pfeil 26"/>
          <p:cNvCxnSpPr/>
          <p:nvPr/>
        </p:nvCxnSpPr>
        <p:spPr bwMode="auto">
          <a:xfrm>
            <a:off x="5105400" y="2362200"/>
            <a:ext cx="609600" cy="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a:off x="5943600" y="2743200"/>
            <a:ext cx="685800" cy="5334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mit Pfeil 30"/>
          <p:cNvCxnSpPr/>
          <p:nvPr/>
        </p:nvCxnSpPr>
        <p:spPr bwMode="auto">
          <a:xfrm flipV="1">
            <a:off x="6324600" y="2209800"/>
            <a:ext cx="0" cy="121920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2" name="Textfeld 14341"/>
          <p:cNvSpPr txBox="1"/>
          <p:nvPr/>
        </p:nvSpPr>
        <p:spPr>
          <a:xfrm>
            <a:off x="4876800" y="2057400"/>
            <a:ext cx="1002198" cy="276999"/>
          </a:xfrm>
          <a:prstGeom prst="rect">
            <a:avLst/>
          </a:prstGeom>
          <a:noFill/>
        </p:spPr>
        <p:txBody>
          <a:bodyPr wrap="none" rtlCol="0">
            <a:spAutoFit/>
          </a:bodyPr>
          <a:lstStyle/>
          <a:p>
            <a:r>
              <a:rPr lang="de-DE" dirty="0" smtClean="0"/>
              <a:t>Leitfähigkeit</a:t>
            </a:r>
            <a:endParaRPr lang="en-US" dirty="0"/>
          </a:p>
        </p:txBody>
      </p:sp>
      <p:sp>
        <p:nvSpPr>
          <p:cNvPr id="141" name="Textfeld 140"/>
          <p:cNvSpPr txBox="1"/>
          <p:nvPr/>
        </p:nvSpPr>
        <p:spPr>
          <a:xfrm>
            <a:off x="6248400" y="2438400"/>
            <a:ext cx="942887" cy="276999"/>
          </a:xfrm>
          <a:prstGeom prst="rect">
            <a:avLst/>
          </a:prstGeom>
          <a:noFill/>
        </p:spPr>
        <p:txBody>
          <a:bodyPr wrap="none" rtlCol="0">
            <a:spAutoFit/>
          </a:bodyPr>
          <a:lstStyle/>
          <a:p>
            <a:r>
              <a:rPr lang="de-DE" dirty="0" smtClean="0"/>
              <a:t>Generation</a:t>
            </a:r>
            <a:endParaRPr lang="en-US" dirty="0"/>
          </a:p>
        </p:txBody>
      </p:sp>
      <p:sp>
        <p:nvSpPr>
          <p:cNvPr id="142" name="Textfeld 141"/>
          <p:cNvSpPr txBox="1"/>
          <p:nvPr/>
        </p:nvSpPr>
        <p:spPr>
          <a:xfrm>
            <a:off x="5105400" y="2971800"/>
            <a:ext cx="1205779" cy="276999"/>
          </a:xfrm>
          <a:prstGeom prst="rect">
            <a:avLst/>
          </a:prstGeom>
          <a:noFill/>
        </p:spPr>
        <p:txBody>
          <a:bodyPr wrap="none" rtlCol="0">
            <a:spAutoFit/>
          </a:bodyPr>
          <a:lstStyle/>
          <a:p>
            <a:r>
              <a:rPr lang="de-DE" dirty="0" smtClean="0"/>
              <a:t>Rekombination</a:t>
            </a:r>
            <a:endParaRPr lang="en-US" dirty="0"/>
          </a:p>
        </p:txBody>
      </p:sp>
      <p:sp>
        <p:nvSpPr>
          <p:cNvPr id="14343" name="Rechteck 14342"/>
          <p:cNvSpPr/>
          <p:nvPr/>
        </p:nvSpPr>
        <p:spPr bwMode="auto">
          <a:xfrm>
            <a:off x="5029200" y="2819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45" name="Rechteck 144"/>
          <p:cNvSpPr/>
          <p:nvPr/>
        </p:nvSpPr>
        <p:spPr bwMode="auto">
          <a:xfrm>
            <a:off x="5257800" y="2819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46" name="Rechteck 145"/>
          <p:cNvSpPr/>
          <p:nvPr/>
        </p:nvSpPr>
        <p:spPr bwMode="auto">
          <a:xfrm>
            <a:off x="5486400" y="2819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47" name="Rechteck 146"/>
          <p:cNvSpPr/>
          <p:nvPr/>
        </p:nvSpPr>
        <p:spPr bwMode="auto">
          <a:xfrm>
            <a:off x="5715000" y="2819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48" name="Rechteck 147"/>
          <p:cNvSpPr/>
          <p:nvPr/>
        </p:nvSpPr>
        <p:spPr bwMode="auto">
          <a:xfrm>
            <a:off x="5943600" y="28194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49" name="Rechteck 148"/>
          <p:cNvSpPr/>
          <p:nvPr/>
        </p:nvSpPr>
        <p:spPr bwMode="auto">
          <a:xfrm>
            <a:off x="6096000" y="26670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1" name="Rechteck 150"/>
          <p:cNvSpPr/>
          <p:nvPr/>
        </p:nvSpPr>
        <p:spPr bwMode="auto">
          <a:xfrm>
            <a:off x="6248400" y="30480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2" name="Rechteck 151"/>
          <p:cNvSpPr/>
          <p:nvPr/>
        </p:nvSpPr>
        <p:spPr bwMode="auto">
          <a:xfrm>
            <a:off x="6629400" y="28956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3" name="Rechteck 152"/>
          <p:cNvSpPr/>
          <p:nvPr/>
        </p:nvSpPr>
        <p:spPr bwMode="auto">
          <a:xfrm>
            <a:off x="6934200" y="28956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4" name="Rechteck 153"/>
          <p:cNvSpPr/>
          <p:nvPr/>
        </p:nvSpPr>
        <p:spPr bwMode="auto">
          <a:xfrm>
            <a:off x="7162800" y="28956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5" name="Rechteck 154"/>
          <p:cNvSpPr/>
          <p:nvPr/>
        </p:nvSpPr>
        <p:spPr bwMode="auto">
          <a:xfrm>
            <a:off x="7391400" y="28956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6" name="Rechteck 155"/>
          <p:cNvSpPr/>
          <p:nvPr/>
        </p:nvSpPr>
        <p:spPr bwMode="auto">
          <a:xfrm>
            <a:off x="6400800" y="28956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57" name="Ellipse 156"/>
          <p:cNvSpPr/>
          <p:nvPr/>
        </p:nvSpPr>
        <p:spPr bwMode="auto">
          <a:xfrm>
            <a:off x="1371600" y="2819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8" name="Ellipse 157"/>
          <p:cNvSpPr/>
          <p:nvPr/>
        </p:nvSpPr>
        <p:spPr bwMode="auto">
          <a:xfrm>
            <a:off x="1371600" y="2667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9" name="Ellipse 158"/>
          <p:cNvSpPr/>
          <p:nvPr/>
        </p:nvSpPr>
        <p:spPr bwMode="auto">
          <a:xfrm>
            <a:off x="1524000" y="2667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0" name="Ellipse 159"/>
          <p:cNvSpPr/>
          <p:nvPr/>
        </p:nvSpPr>
        <p:spPr bwMode="auto">
          <a:xfrm>
            <a:off x="1524000" y="2514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1" name="Ellipse 160"/>
          <p:cNvSpPr/>
          <p:nvPr/>
        </p:nvSpPr>
        <p:spPr bwMode="auto">
          <a:xfrm>
            <a:off x="1676400" y="26670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2" name="Ellipse 161"/>
          <p:cNvSpPr/>
          <p:nvPr/>
        </p:nvSpPr>
        <p:spPr bwMode="auto">
          <a:xfrm>
            <a:off x="1676400" y="2819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3" name="Ellipse 162"/>
          <p:cNvSpPr/>
          <p:nvPr/>
        </p:nvSpPr>
        <p:spPr bwMode="auto">
          <a:xfrm>
            <a:off x="1524000" y="2819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4" name="Ellipse 163"/>
          <p:cNvSpPr/>
          <p:nvPr/>
        </p:nvSpPr>
        <p:spPr bwMode="auto">
          <a:xfrm>
            <a:off x="1676400" y="2971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5" name="Ellipse 164"/>
          <p:cNvSpPr/>
          <p:nvPr/>
        </p:nvSpPr>
        <p:spPr bwMode="auto">
          <a:xfrm>
            <a:off x="1524000" y="2971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6" name="Ellipse 165"/>
          <p:cNvSpPr/>
          <p:nvPr/>
        </p:nvSpPr>
        <p:spPr bwMode="auto">
          <a:xfrm>
            <a:off x="1371600" y="2971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7" name="Ellipse 166"/>
          <p:cNvSpPr/>
          <p:nvPr/>
        </p:nvSpPr>
        <p:spPr bwMode="auto">
          <a:xfrm>
            <a:off x="1676400" y="3124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8" name="Ellipse 167"/>
          <p:cNvSpPr/>
          <p:nvPr/>
        </p:nvSpPr>
        <p:spPr bwMode="auto">
          <a:xfrm>
            <a:off x="1524000" y="3124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9" name="Ellipse 168"/>
          <p:cNvSpPr/>
          <p:nvPr/>
        </p:nvSpPr>
        <p:spPr bwMode="auto">
          <a:xfrm>
            <a:off x="1371600" y="3124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0" name="Ellipse 169"/>
          <p:cNvSpPr/>
          <p:nvPr/>
        </p:nvSpPr>
        <p:spPr bwMode="auto">
          <a:xfrm>
            <a:off x="13716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1" name="Ellipse 170"/>
          <p:cNvSpPr/>
          <p:nvPr/>
        </p:nvSpPr>
        <p:spPr bwMode="auto">
          <a:xfrm>
            <a:off x="15240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2" name="Ellipse 171"/>
          <p:cNvSpPr/>
          <p:nvPr/>
        </p:nvSpPr>
        <p:spPr bwMode="auto">
          <a:xfrm>
            <a:off x="16764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3" name="Ellipse 172"/>
          <p:cNvSpPr/>
          <p:nvPr/>
        </p:nvSpPr>
        <p:spPr bwMode="auto">
          <a:xfrm>
            <a:off x="1676400" y="2514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4" name="Ellipse 173"/>
          <p:cNvSpPr/>
          <p:nvPr/>
        </p:nvSpPr>
        <p:spPr bwMode="auto">
          <a:xfrm>
            <a:off x="51816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5" name="Ellipse 174"/>
          <p:cNvSpPr/>
          <p:nvPr/>
        </p:nvSpPr>
        <p:spPr bwMode="auto">
          <a:xfrm>
            <a:off x="48768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6" name="Ellipse 175"/>
          <p:cNvSpPr/>
          <p:nvPr/>
        </p:nvSpPr>
        <p:spPr bwMode="auto">
          <a:xfrm>
            <a:off x="5638800" y="25908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7" name="Ellipse 176"/>
          <p:cNvSpPr/>
          <p:nvPr/>
        </p:nvSpPr>
        <p:spPr bwMode="auto">
          <a:xfrm>
            <a:off x="48768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8" name="Ellipse 177"/>
          <p:cNvSpPr/>
          <p:nvPr/>
        </p:nvSpPr>
        <p:spPr bwMode="auto">
          <a:xfrm>
            <a:off x="53340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9" name="Ellipse 178"/>
          <p:cNvSpPr/>
          <p:nvPr/>
        </p:nvSpPr>
        <p:spPr bwMode="auto">
          <a:xfrm>
            <a:off x="54864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82" name="Ellipse 181"/>
          <p:cNvSpPr/>
          <p:nvPr/>
        </p:nvSpPr>
        <p:spPr bwMode="auto">
          <a:xfrm>
            <a:off x="57912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83" name="Ellipse 182"/>
          <p:cNvSpPr/>
          <p:nvPr/>
        </p:nvSpPr>
        <p:spPr bwMode="auto">
          <a:xfrm>
            <a:off x="5638800" y="24384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84" name="Ellipse 183"/>
          <p:cNvSpPr/>
          <p:nvPr/>
        </p:nvSpPr>
        <p:spPr bwMode="auto">
          <a:xfrm>
            <a:off x="1371600" y="2514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85" name="Rechteck 184"/>
          <p:cNvSpPr/>
          <p:nvPr/>
        </p:nvSpPr>
        <p:spPr bwMode="auto">
          <a:xfrm>
            <a:off x="1905000" y="2514600"/>
            <a:ext cx="1524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86" name="Rechteck 185"/>
          <p:cNvSpPr/>
          <p:nvPr/>
        </p:nvSpPr>
        <p:spPr bwMode="auto">
          <a:xfrm>
            <a:off x="2209800" y="2514600"/>
            <a:ext cx="1524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93" name="Ellipse 192"/>
          <p:cNvSpPr/>
          <p:nvPr/>
        </p:nvSpPr>
        <p:spPr bwMode="auto">
          <a:xfrm>
            <a:off x="24384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94" name="Ellipse 193"/>
          <p:cNvSpPr/>
          <p:nvPr/>
        </p:nvSpPr>
        <p:spPr bwMode="auto">
          <a:xfrm>
            <a:off x="25908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95" name="Ellipse 194"/>
          <p:cNvSpPr/>
          <p:nvPr/>
        </p:nvSpPr>
        <p:spPr bwMode="auto">
          <a:xfrm>
            <a:off x="2438400" y="41910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96" name="Ellipse 195"/>
          <p:cNvSpPr/>
          <p:nvPr/>
        </p:nvSpPr>
        <p:spPr bwMode="auto">
          <a:xfrm>
            <a:off x="2438400" y="40386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97" name="Ellipse 196"/>
          <p:cNvSpPr/>
          <p:nvPr/>
        </p:nvSpPr>
        <p:spPr bwMode="auto">
          <a:xfrm>
            <a:off x="2590800" y="40386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98" name="Ellipse 197"/>
          <p:cNvSpPr/>
          <p:nvPr/>
        </p:nvSpPr>
        <p:spPr bwMode="auto">
          <a:xfrm>
            <a:off x="2590800" y="38862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99" name="Ellipse 198"/>
          <p:cNvSpPr/>
          <p:nvPr/>
        </p:nvSpPr>
        <p:spPr bwMode="auto">
          <a:xfrm>
            <a:off x="2743200" y="40386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0" name="Ellipse 199"/>
          <p:cNvSpPr/>
          <p:nvPr/>
        </p:nvSpPr>
        <p:spPr bwMode="auto">
          <a:xfrm>
            <a:off x="2743200" y="41910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1" name="Ellipse 200"/>
          <p:cNvSpPr/>
          <p:nvPr/>
        </p:nvSpPr>
        <p:spPr bwMode="auto">
          <a:xfrm>
            <a:off x="2590800" y="41910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2" name="Ellipse 201"/>
          <p:cNvSpPr/>
          <p:nvPr/>
        </p:nvSpPr>
        <p:spPr bwMode="auto">
          <a:xfrm>
            <a:off x="2743200" y="43434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3" name="Ellipse 202"/>
          <p:cNvSpPr/>
          <p:nvPr/>
        </p:nvSpPr>
        <p:spPr bwMode="auto">
          <a:xfrm>
            <a:off x="2590800" y="43434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4" name="Ellipse 203"/>
          <p:cNvSpPr/>
          <p:nvPr/>
        </p:nvSpPr>
        <p:spPr bwMode="auto">
          <a:xfrm>
            <a:off x="2438400" y="43434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5" name="Ellipse 204"/>
          <p:cNvSpPr/>
          <p:nvPr/>
        </p:nvSpPr>
        <p:spPr bwMode="auto">
          <a:xfrm>
            <a:off x="2743200" y="44958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6" name="Ellipse 205"/>
          <p:cNvSpPr/>
          <p:nvPr/>
        </p:nvSpPr>
        <p:spPr bwMode="auto">
          <a:xfrm>
            <a:off x="2590800" y="44958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7" name="Ellipse 206"/>
          <p:cNvSpPr/>
          <p:nvPr/>
        </p:nvSpPr>
        <p:spPr bwMode="auto">
          <a:xfrm>
            <a:off x="2438400" y="44958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8" name="Ellipse 207"/>
          <p:cNvSpPr/>
          <p:nvPr/>
        </p:nvSpPr>
        <p:spPr bwMode="auto">
          <a:xfrm>
            <a:off x="2438400" y="46482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09" name="Ellipse 208"/>
          <p:cNvSpPr/>
          <p:nvPr/>
        </p:nvSpPr>
        <p:spPr bwMode="auto">
          <a:xfrm>
            <a:off x="2590800" y="46482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0" name="Ellipse 209"/>
          <p:cNvSpPr/>
          <p:nvPr/>
        </p:nvSpPr>
        <p:spPr bwMode="auto">
          <a:xfrm>
            <a:off x="2743200" y="46482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1" name="Ellipse 210"/>
          <p:cNvSpPr/>
          <p:nvPr/>
        </p:nvSpPr>
        <p:spPr bwMode="auto">
          <a:xfrm>
            <a:off x="2743200" y="38862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2" name="Ellipse 211"/>
          <p:cNvSpPr/>
          <p:nvPr/>
        </p:nvSpPr>
        <p:spPr bwMode="auto">
          <a:xfrm>
            <a:off x="2438400" y="38862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3" name="Rechteck 212"/>
          <p:cNvSpPr/>
          <p:nvPr/>
        </p:nvSpPr>
        <p:spPr bwMode="auto">
          <a:xfrm>
            <a:off x="1905000" y="3886200"/>
            <a:ext cx="1524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4" name="Rechteck 213"/>
          <p:cNvSpPr/>
          <p:nvPr/>
        </p:nvSpPr>
        <p:spPr bwMode="auto">
          <a:xfrm>
            <a:off x="2209800" y="3886200"/>
            <a:ext cx="1524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215" name="Ellipse 214"/>
          <p:cNvSpPr/>
          <p:nvPr/>
        </p:nvSpPr>
        <p:spPr bwMode="auto">
          <a:xfrm>
            <a:off x="1676400" y="46482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6" name="Ellipse 215"/>
          <p:cNvSpPr/>
          <p:nvPr/>
        </p:nvSpPr>
        <p:spPr bwMode="auto">
          <a:xfrm>
            <a:off x="1524000" y="46482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14348" name="Gerade Verbindung mit Pfeil 14347"/>
          <p:cNvCxnSpPr/>
          <p:nvPr/>
        </p:nvCxnSpPr>
        <p:spPr bwMode="auto">
          <a:xfrm>
            <a:off x="1447800" y="2362200"/>
            <a:ext cx="1219200" cy="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9" name="Textfeld 218"/>
          <p:cNvSpPr txBox="1"/>
          <p:nvPr/>
        </p:nvSpPr>
        <p:spPr>
          <a:xfrm>
            <a:off x="1676400" y="2133600"/>
            <a:ext cx="778226" cy="276999"/>
          </a:xfrm>
          <a:prstGeom prst="rect">
            <a:avLst/>
          </a:prstGeom>
          <a:noFill/>
        </p:spPr>
        <p:txBody>
          <a:bodyPr wrap="none" rtlCol="0">
            <a:spAutoFit/>
          </a:bodyPr>
          <a:lstStyle/>
          <a:p>
            <a:r>
              <a:rPr lang="de-DE" dirty="0" smtClean="0"/>
              <a:t>Diffusion</a:t>
            </a:r>
            <a:endParaRPr lang="en-US" dirty="0"/>
          </a:p>
        </p:txBody>
      </p:sp>
      <p:cxnSp>
        <p:nvCxnSpPr>
          <p:cNvPr id="14350" name="Gerade Verbindung mit Pfeil 14349"/>
          <p:cNvCxnSpPr/>
          <p:nvPr/>
        </p:nvCxnSpPr>
        <p:spPr bwMode="auto">
          <a:xfrm flipH="1">
            <a:off x="1828800" y="2819400"/>
            <a:ext cx="609600" cy="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3" name="Ellipse 222"/>
          <p:cNvSpPr/>
          <p:nvPr/>
        </p:nvSpPr>
        <p:spPr bwMode="auto">
          <a:xfrm>
            <a:off x="2438400" y="31242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24" name="Ellipse 223"/>
          <p:cNvSpPr/>
          <p:nvPr/>
        </p:nvSpPr>
        <p:spPr bwMode="auto">
          <a:xfrm>
            <a:off x="2743200" y="3276600"/>
            <a:ext cx="152400" cy="152400"/>
          </a:xfrm>
          <a:prstGeom prst="ellipse">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25" name="Ellipse 224"/>
          <p:cNvSpPr/>
          <p:nvPr/>
        </p:nvSpPr>
        <p:spPr bwMode="auto">
          <a:xfrm>
            <a:off x="1676400" y="4495800"/>
            <a:ext cx="152400" cy="152400"/>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27" name="Textfeld 226"/>
          <p:cNvSpPr txBox="1"/>
          <p:nvPr/>
        </p:nvSpPr>
        <p:spPr>
          <a:xfrm>
            <a:off x="2286000" y="2590800"/>
            <a:ext cx="466794" cy="276999"/>
          </a:xfrm>
          <a:prstGeom prst="rect">
            <a:avLst/>
          </a:prstGeom>
          <a:noFill/>
        </p:spPr>
        <p:txBody>
          <a:bodyPr wrap="none" rtlCol="0">
            <a:spAutoFit/>
          </a:bodyPr>
          <a:lstStyle/>
          <a:p>
            <a:r>
              <a:rPr lang="de-DE" dirty="0" smtClean="0"/>
              <a:t>Drift</a:t>
            </a:r>
            <a:endParaRPr lang="en-US" dirty="0"/>
          </a:p>
        </p:txBody>
      </p:sp>
      <p:sp>
        <p:nvSpPr>
          <p:cNvPr id="14357" name="Textfeld 14356"/>
          <p:cNvSpPr txBox="1"/>
          <p:nvPr/>
        </p:nvSpPr>
        <p:spPr>
          <a:xfrm>
            <a:off x="1219200" y="1447800"/>
            <a:ext cx="1661032" cy="276999"/>
          </a:xfrm>
          <a:prstGeom prst="rect">
            <a:avLst/>
          </a:prstGeom>
          <a:noFill/>
        </p:spPr>
        <p:txBody>
          <a:bodyPr wrap="none" rtlCol="0">
            <a:spAutoFit/>
          </a:bodyPr>
          <a:lstStyle/>
          <a:p>
            <a:r>
              <a:rPr lang="de-DE" dirty="0" smtClean="0"/>
              <a:t>Ingenieur versteht so:</a:t>
            </a:r>
            <a:endParaRPr lang="en-US" dirty="0"/>
          </a:p>
        </p:txBody>
      </p:sp>
      <p:sp>
        <p:nvSpPr>
          <p:cNvPr id="231" name="Textfeld 230"/>
          <p:cNvSpPr txBox="1"/>
          <p:nvPr/>
        </p:nvSpPr>
        <p:spPr>
          <a:xfrm>
            <a:off x="4876800" y="1524000"/>
            <a:ext cx="1516762" cy="276999"/>
          </a:xfrm>
          <a:prstGeom prst="rect">
            <a:avLst/>
          </a:prstGeom>
          <a:noFill/>
        </p:spPr>
        <p:txBody>
          <a:bodyPr wrap="none" rtlCol="0">
            <a:spAutoFit/>
          </a:bodyPr>
          <a:lstStyle/>
          <a:p>
            <a:r>
              <a:rPr lang="de-DE" dirty="0" smtClean="0"/>
              <a:t>Wissenschaftler so:</a:t>
            </a:r>
            <a:endParaRPr lang="en-US" dirty="0"/>
          </a:p>
        </p:txBody>
      </p:sp>
      <p:pic>
        <p:nvPicPr>
          <p:cNvPr id="14358" name="Grafik 14357"/>
          <p:cNvPicPr>
            <a:picLocks noChangeAspect="1"/>
          </p:cNvPicPr>
          <p:nvPr/>
        </p:nvPicPr>
        <p:blipFill>
          <a:blip r:embed="rId2"/>
          <a:stretch>
            <a:fillRect/>
          </a:stretch>
        </p:blipFill>
        <p:spPr>
          <a:xfrm>
            <a:off x="1219200" y="5181600"/>
            <a:ext cx="1371600" cy="1193213"/>
          </a:xfrm>
          <a:prstGeom prst="rect">
            <a:avLst/>
          </a:prstGeom>
        </p:spPr>
      </p:pic>
      <p:pic>
        <p:nvPicPr>
          <p:cNvPr id="14359" name="Grafik 14358"/>
          <p:cNvPicPr>
            <a:picLocks noChangeAspect="1"/>
          </p:cNvPicPr>
          <p:nvPr/>
        </p:nvPicPr>
        <p:blipFill>
          <a:blip r:embed="rId3"/>
          <a:stretch>
            <a:fillRect/>
          </a:stretch>
        </p:blipFill>
        <p:spPr>
          <a:xfrm>
            <a:off x="6019800" y="5105400"/>
            <a:ext cx="1112728" cy="1406656"/>
          </a:xfrm>
          <a:prstGeom prst="rect">
            <a:avLst/>
          </a:prstGeom>
        </p:spPr>
      </p:pic>
    </p:spTree>
    <p:extLst>
      <p:ext uri="{BB962C8B-B14F-4D97-AF65-F5344CB8AC3E}">
        <p14:creationId xmlns:p14="http://schemas.microsoft.com/office/powerpoint/2010/main" val="1990177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203450"/>
          </a:xfrm>
        </p:spPr>
        <p:txBody>
          <a:bodyPr/>
          <a:lstStyle/>
          <a:p>
            <a:r>
              <a:rPr lang="de-DE" dirty="0" smtClean="0"/>
              <a:t>Shockley vermutete etwas anderes:</a:t>
            </a:r>
          </a:p>
          <a:p>
            <a:r>
              <a:rPr lang="de-DE" dirty="0" smtClean="0"/>
              <a:t>Strom im Substrat, Injektion von Minoritätsträger (P) aus Emitter in Basis</a:t>
            </a:r>
          </a:p>
          <a:p>
            <a:r>
              <a:rPr lang="de-DE" dirty="0" smtClean="0"/>
              <a:t>Die Minoritätsträger können zum Kollektor diffundieren falls der n-Bereich dünn genug ist</a:t>
            </a:r>
          </a:p>
          <a:p>
            <a:r>
              <a:rPr lang="de-DE" dirty="0" smtClean="0"/>
              <a:t>Er entwickelte innerhalb von Wochen die Theorie des bipolaren Transistors</a:t>
            </a:r>
          </a:p>
          <a:p>
            <a:r>
              <a:rPr lang="de-DE" dirty="0" smtClean="0"/>
              <a:t>Beweisexperiment vorgeschlagen </a:t>
            </a:r>
          </a:p>
          <a:p>
            <a:endParaRPr lang="de-DE" dirty="0" smtClean="0"/>
          </a:p>
          <a:p>
            <a:endParaRPr lang="de-DE" dirty="0"/>
          </a:p>
          <a:p>
            <a:endParaRPr lang="de-DE" dirty="0"/>
          </a:p>
          <a:p>
            <a:endParaRPr lang="de-DE" dirty="0" smtClean="0"/>
          </a:p>
          <a:p>
            <a:endParaRPr lang="de-DE" dirty="0"/>
          </a:p>
        </p:txBody>
      </p:sp>
      <p:pic>
        <p:nvPicPr>
          <p:cNvPr id="11" name="Picture 2" descr="http://www.semiconductormuseum.com/Transistors/BellLabs/OralHistories/Uhlir/Uhlir_Page3_files/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57600"/>
            <a:ext cx="312420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5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1828800" y="3429000"/>
            <a:ext cx="5486400" cy="2057400"/>
          </a:xfrm>
          <a:prstGeom prst="rect">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 name="Ellipse 14"/>
          <p:cNvSpPr/>
          <p:nvPr/>
        </p:nvSpPr>
        <p:spPr bwMode="auto">
          <a:xfrm>
            <a:off x="2362200" y="2590800"/>
            <a:ext cx="1676400" cy="1676400"/>
          </a:xfrm>
          <a:prstGeom prst="ellipse">
            <a:avLst/>
          </a:prstGeom>
          <a:solidFill>
            <a:srgbClr val="FF0000"/>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 name="Rechteck 15"/>
          <p:cNvSpPr/>
          <p:nvPr/>
        </p:nvSpPr>
        <p:spPr bwMode="auto">
          <a:xfrm>
            <a:off x="1143000" y="1371600"/>
            <a:ext cx="5486400" cy="20574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374650"/>
          </a:xfrm>
        </p:spPr>
        <p:txBody>
          <a:bodyPr/>
          <a:lstStyle/>
          <a:p>
            <a:r>
              <a:rPr lang="de-DE" dirty="0" smtClean="0"/>
              <a:t>…</a:t>
            </a:r>
          </a:p>
          <a:p>
            <a:endParaRPr lang="de-DE" dirty="0" smtClean="0"/>
          </a:p>
          <a:p>
            <a:endParaRPr lang="de-DE" dirty="0"/>
          </a:p>
          <a:p>
            <a:endParaRPr lang="de-DE" dirty="0"/>
          </a:p>
          <a:p>
            <a:endParaRPr lang="de-DE" dirty="0" smtClean="0"/>
          </a:p>
          <a:p>
            <a:endParaRPr lang="de-DE" dirty="0"/>
          </a:p>
        </p:txBody>
      </p:sp>
      <p:sp>
        <p:nvSpPr>
          <p:cNvPr id="5" name="Ellipse 4"/>
          <p:cNvSpPr/>
          <p:nvPr/>
        </p:nvSpPr>
        <p:spPr bwMode="auto">
          <a:xfrm>
            <a:off x="5257800" y="2971800"/>
            <a:ext cx="914400" cy="914400"/>
          </a:xfrm>
          <a:prstGeom prst="ellipse">
            <a:avLst/>
          </a:prstGeom>
          <a:solidFill>
            <a:schemeClr val="bg2">
              <a:lumMod val="75000"/>
            </a:schemeClr>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 name="Rechteck 5"/>
          <p:cNvSpPr/>
          <p:nvPr/>
        </p:nvSpPr>
        <p:spPr bwMode="auto">
          <a:xfrm>
            <a:off x="5257800" y="2057400"/>
            <a:ext cx="914400" cy="1371600"/>
          </a:xfrm>
          <a:prstGeom prst="rect">
            <a:avLst/>
          </a:prstGeom>
          <a:solidFill>
            <a:schemeClr val="bg2">
              <a:lumMod val="75000"/>
            </a:schemeClr>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 name="Ellipse 9"/>
          <p:cNvSpPr/>
          <p:nvPr/>
        </p:nvSpPr>
        <p:spPr bwMode="auto">
          <a:xfrm>
            <a:off x="2743200" y="2971800"/>
            <a:ext cx="914400" cy="914400"/>
          </a:xfrm>
          <a:prstGeom prst="ellipse">
            <a:avLst/>
          </a:prstGeom>
          <a:solidFill>
            <a:schemeClr val="bg2">
              <a:lumMod val="75000"/>
            </a:schemeClr>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2743200" y="2057400"/>
            <a:ext cx="914400" cy="1371600"/>
          </a:xfrm>
          <a:prstGeom prst="rect">
            <a:avLst/>
          </a:prstGeom>
          <a:solidFill>
            <a:schemeClr val="bg2">
              <a:lumMod val="75000"/>
            </a:schemeClr>
          </a:solidFill>
          <a:ln w="9525" cap="flat" cmpd="sng" algn="ctr">
            <a:solidFill>
              <a:schemeClr val="bg2">
                <a:lumMod val="7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 name="Halbbogen 6"/>
          <p:cNvSpPr/>
          <p:nvPr/>
        </p:nvSpPr>
        <p:spPr bwMode="auto">
          <a:xfrm flipV="1">
            <a:off x="4724400" y="2438400"/>
            <a:ext cx="1981200" cy="1981200"/>
          </a:xfrm>
          <a:prstGeom prst="blockArc">
            <a:avLst/>
          </a:prstGeom>
          <a:solidFill>
            <a:srgbClr val="FF070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 name="Rechteck 7"/>
          <p:cNvSpPr/>
          <p:nvPr/>
        </p:nvSpPr>
        <p:spPr>
          <a:xfrm>
            <a:off x="4191000" y="5638800"/>
            <a:ext cx="4572000" cy="830997"/>
          </a:xfrm>
          <a:prstGeom prst="rect">
            <a:avLst/>
          </a:prstGeom>
        </p:spPr>
        <p:txBody>
          <a:bodyPr>
            <a:spAutoFit/>
          </a:bodyPr>
          <a:lstStyle/>
          <a:p>
            <a:r>
              <a:rPr lang="de-DE" dirty="0"/>
              <a:t>Durch starke Stromstöße wird der Einkristall unter der Spitze aufgeschmolzen und </a:t>
            </a:r>
            <a:r>
              <a:rPr lang="de-DE" dirty="0" err="1"/>
              <a:t>rekristallisiert</a:t>
            </a:r>
            <a:r>
              <a:rPr lang="de-DE" dirty="0"/>
              <a:t> dann wieder.</a:t>
            </a:r>
            <a:r>
              <a:rPr lang="de-DE" baseline="30000" dirty="0">
                <a:hlinkClick r:id="rId2"/>
              </a:rPr>
              <a:t>[11]</a:t>
            </a:r>
            <a:r>
              <a:rPr lang="de-DE" dirty="0"/>
              <a:t> Es bleiben aber Fehlstellen im Kristallgitter übrig, die wie eine p-Dotierung wirken und eine </a:t>
            </a:r>
            <a:r>
              <a:rPr lang="de-DE" dirty="0">
                <a:hlinkClick r:id="rId3" tooltip="Pn-Übergang"/>
              </a:rPr>
              <a:t>Sperrschicht</a:t>
            </a:r>
            <a:r>
              <a:rPr lang="de-DE" dirty="0"/>
              <a:t> zum Einkristall ausbilden.</a:t>
            </a:r>
            <a:endParaRPr lang="en-US" dirty="0"/>
          </a:p>
        </p:txBody>
      </p:sp>
    </p:spTree>
    <p:extLst>
      <p:ext uri="{BB962C8B-B14F-4D97-AF65-F5344CB8AC3E}">
        <p14:creationId xmlns:p14="http://schemas.microsoft.com/office/powerpoint/2010/main" val="599524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203450"/>
          </a:xfrm>
        </p:spPr>
        <p:txBody>
          <a:bodyPr/>
          <a:lstStyle/>
          <a:p>
            <a:r>
              <a:rPr lang="de-DE" dirty="0" smtClean="0"/>
              <a:t>Anfang 1948 J. </a:t>
            </a:r>
            <a:r>
              <a:rPr lang="de-DE" dirty="0" err="1"/>
              <a:t>Shive</a:t>
            </a:r>
            <a:r>
              <a:rPr lang="de-DE" dirty="0"/>
              <a:t> – zwei </a:t>
            </a:r>
            <a:r>
              <a:rPr lang="de-DE" dirty="0" smtClean="0"/>
              <a:t>Phosphorbronze </a:t>
            </a:r>
            <a:r>
              <a:rPr lang="de-DE" dirty="0"/>
              <a:t>Kontakte auf verschiedenen Seiten vom 0.1mm dickem </a:t>
            </a:r>
            <a:r>
              <a:rPr lang="de-DE" dirty="0" smtClean="0"/>
              <a:t>Germanium (</a:t>
            </a:r>
            <a:r>
              <a:rPr lang="de-DE" dirty="0" err="1" smtClean="0"/>
              <a:t>Junction</a:t>
            </a:r>
            <a:r>
              <a:rPr lang="de-DE" dirty="0" smtClean="0"/>
              <a:t> Type)</a:t>
            </a:r>
            <a:endParaRPr lang="de-DE" dirty="0"/>
          </a:p>
          <a:p>
            <a:r>
              <a:rPr lang="de-DE" dirty="0"/>
              <a:t>Transistoreffekt – </a:t>
            </a:r>
            <a:r>
              <a:rPr lang="de-DE" dirty="0" smtClean="0"/>
              <a:t> es ist offensichtlich ein Substrateffekt - der lange Weg auf der Oberfläche schließt Oberflächeneffekte aus</a:t>
            </a:r>
          </a:p>
          <a:p>
            <a:r>
              <a:rPr lang="de-DE" i="1" dirty="0" smtClean="0"/>
              <a:t>After </a:t>
            </a:r>
            <a:r>
              <a:rPr lang="en-US" i="1" dirty="0" err="1" smtClean="0"/>
              <a:t>Shive’s</a:t>
            </a:r>
            <a:r>
              <a:rPr lang="en-US" i="1" dirty="0" smtClean="0"/>
              <a:t> </a:t>
            </a:r>
            <a:r>
              <a:rPr lang="en-US" i="1" dirty="0"/>
              <a:t>presentation, Shockley went to the blackboard </a:t>
            </a:r>
            <a:r>
              <a:rPr lang="en-US" i="1" dirty="0" smtClean="0"/>
              <a:t>and described </a:t>
            </a:r>
            <a:r>
              <a:rPr lang="en-US" i="1" dirty="0"/>
              <a:t>his recently developed theory of the </a:t>
            </a:r>
            <a:r>
              <a:rPr lang="en-US" i="1" dirty="0" smtClean="0"/>
              <a:t>junction transistor</a:t>
            </a:r>
            <a:r>
              <a:rPr lang="en-US" i="1" dirty="0"/>
              <a:t>. The Shockley theory nicely explained </a:t>
            </a:r>
            <a:r>
              <a:rPr lang="en-US" i="1" dirty="0" err="1" smtClean="0"/>
              <a:t>Shive’s</a:t>
            </a:r>
            <a:r>
              <a:rPr lang="en-US" i="1" dirty="0"/>
              <a:t> </a:t>
            </a:r>
            <a:r>
              <a:rPr lang="de-DE" i="1" dirty="0" err="1" smtClean="0"/>
              <a:t>observations</a:t>
            </a:r>
            <a:r>
              <a:rPr lang="de-DE" i="1" dirty="0"/>
              <a:t>.</a:t>
            </a:r>
            <a:r>
              <a:rPr lang="de-DE" i="1" dirty="0" smtClean="0"/>
              <a:t> </a:t>
            </a:r>
            <a:endParaRPr lang="de-DE" dirty="0"/>
          </a:p>
        </p:txBody>
      </p:sp>
      <p:pic>
        <p:nvPicPr>
          <p:cNvPr id="10244" name="Picture 4" descr="Point-contact and junction-type transis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4572000"/>
            <a:ext cx="5029199" cy="181051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William Shockl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680105"/>
            <a:ext cx="3429000" cy="2720695"/>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228600" y="3124200"/>
            <a:ext cx="3615798" cy="276999"/>
          </a:xfrm>
          <a:prstGeom prst="rect">
            <a:avLst/>
          </a:prstGeom>
        </p:spPr>
        <p:txBody>
          <a:bodyPr wrap="none">
            <a:spAutoFit/>
          </a:bodyPr>
          <a:lstStyle/>
          <a:p>
            <a:r>
              <a:rPr lang="en-US" dirty="0"/>
              <a:t>https://de.wikipedia.org/wiki/Gezogener_Transistor</a:t>
            </a:r>
          </a:p>
        </p:txBody>
      </p:sp>
      <p:sp>
        <p:nvSpPr>
          <p:cNvPr id="5" name="Rechteck 4"/>
          <p:cNvSpPr/>
          <p:nvPr/>
        </p:nvSpPr>
        <p:spPr>
          <a:xfrm>
            <a:off x="457200" y="3505200"/>
            <a:ext cx="4572000" cy="830997"/>
          </a:xfrm>
          <a:prstGeom prst="rect">
            <a:avLst/>
          </a:prstGeom>
        </p:spPr>
        <p:txBody>
          <a:bodyPr>
            <a:spAutoFit/>
          </a:bodyPr>
          <a:lstStyle/>
          <a:p>
            <a:r>
              <a:rPr lang="de-DE" dirty="0"/>
              <a:t>Die Kontaktierung der schmalen Transistorbasis ist weniger einfach, da sie nicht sichtbar ist. Ihre Lage lässt sich jedoch über eine elektrische Messung gut bestimmen und mittels eines Mikromanipulators per </a:t>
            </a:r>
            <a:r>
              <a:rPr lang="de-DE" dirty="0" err="1">
                <a:hlinkClick r:id="rId4" tooltip="Drahtbonden"/>
              </a:rPr>
              <a:t>Drahtbonden</a:t>
            </a:r>
            <a:r>
              <a:rPr lang="de-DE" dirty="0"/>
              <a:t> kontaktieren.</a:t>
            </a:r>
            <a:endParaRPr lang="en-US" dirty="0"/>
          </a:p>
        </p:txBody>
      </p:sp>
    </p:spTree>
    <p:extLst>
      <p:ext uri="{BB962C8B-B14F-4D97-AF65-F5344CB8AC3E}">
        <p14:creationId xmlns:p14="http://schemas.microsoft.com/office/powerpoint/2010/main" val="4266258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3194050"/>
          </a:xfrm>
        </p:spPr>
        <p:txBody>
          <a:bodyPr/>
          <a:lstStyle/>
          <a:p>
            <a:r>
              <a:rPr lang="de-DE" dirty="0"/>
              <a:t>Die Gruppe hat weiter die </a:t>
            </a:r>
            <a:r>
              <a:rPr lang="de-DE" dirty="0" smtClean="0"/>
              <a:t>Germanium-Verarbeitung </a:t>
            </a:r>
            <a:r>
              <a:rPr lang="de-DE" dirty="0"/>
              <a:t>entwickelt (</a:t>
            </a:r>
            <a:r>
              <a:rPr lang="de-DE" dirty="0" err="1"/>
              <a:t>Czochralski</a:t>
            </a:r>
            <a:r>
              <a:rPr lang="de-DE" dirty="0"/>
              <a:t> Methode) (Gordon </a:t>
            </a:r>
            <a:r>
              <a:rPr lang="de-DE" dirty="0" err="1"/>
              <a:t>Teal</a:t>
            </a:r>
            <a:r>
              <a:rPr lang="de-DE" dirty="0"/>
              <a:t>), Parameter wie Mobilität, Lebenszeit, Diffusion </a:t>
            </a:r>
            <a:r>
              <a:rPr lang="de-DE" dirty="0" smtClean="0"/>
              <a:t>wurden gemessen</a:t>
            </a:r>
            <a:endParaRPr lang="de-DE" dirty="0"/>
          </a:p>
          <a:p>
            <a:r>
              <a:rPr lang="de-DE" dirty="0"/>
              <a:t>Techniken für </a:t>
            </a:r>
            <a:r>
              <a:rPr lang="de-DE" dirty="0" smtClean="0"/>
              <a:t>Dotierung wurden </a:t>
            </a:r>
            <a:r>
              <a:rPr lang="de-DE" dirty="0"/>
              <a:t>v</a:t>
            </a:r>
            <a:r>
              <a:rPr lang="de-DE" dirty="0" smtClean="0"/>
              <a:t>erbessert, </a:t>
            </a:r>
            <a:r>
              <a:rPr lang="de-DE" dirty="0"/>
              <a:t>NPN Stäbe </a:t>
            </a:r>
            <a:r>
              <a:rPr lang="de-DE" dirty="0" smtClean="0"/>
              <a:t>hergestellt</a:t>
            </a:r>
            <a:endParaRPr lang="de-DE" dirty="0"/>
          </a:p>
          <a:p>
            <a:r>
              <a:rPr lang="de-DE" dirty="0"/>
              <a:t>Bell Labor hat die Ergebnisse </a:t>
            </a:r>
            <a:r>
              <a:rPr lang="de-DE" dirty="0" smtClean="0"/>
              <a:t>veröffentlicht</a:t>
            </a:r>
            <a:r>
              <a:rPr lang="de-DE" dirty="0"/>
              <a:t>, Kurse organisiert, </a:t>
            </a:r>
            <a:r>
              <a:rPr lang="de-DE" dirty="0" smtClean="0"/>
              <a:t>Buch von Shockley</a:t>
            </a:r>
            <a:endParaRPr lang="de-DE" dirty="0"/>
          </a:p>
          <a:p>
            <a:r>
              <a:rPr lang="de-DE" dirty="0"/>
              <a:t>Die Entdeckung wurde innerhalb von 5 Jahren verstanden, dokumentiert. Wissenschaftliche Phase war abgeschlossen. Ab jetzt sollten die Ingenieure Innovationen </a:t>
            </a:r>
            <a:r>
              <a:rPr lang="de-DE" dirty="0" smtClean="0"/>
              <a:t>vorantreiben.</a:t>
            </a:r>
          </a:p>
          <a:p>
            <a:endParaRPr lang="de-DE" dirty="0"/>
          </a:p>
        </p:txBody>
      </p:sp>
    </p:spTree>
    <p:extLst>
      <p:ext uri="{BB962C8B-B14F-4D97-AF65-F5344CB8AC3E}">
        <p14:creationId xmlns:p14="http://schemas.microsoft.com/office/powerpoint/2010/main" val="349845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a:t>Erster </a:t>
            </a:r>
            <a:r>
              <a:rPr lang="de-DE" altLang="de-DE" dirty="0" smtClean="0"/>
              <a:t>kommerzieller Transistor</a:t>
            </a:r>
          </a:p>
        </p:txBody>
      </p:sp>
      <p:sp>
        <p:nvSpPr>
          <p:cNvPr id="3" name="Inhaltsplatzhalter 2"/>
          <p:cNvSpPr>
            <a:spLocks noGrp="1"/>
          </p:cNvSpPr>
          <p:nvPr>
            <p:ph idx="1"/>
          </p:nvPr>
        </p:nvSpPr>
        <p:spPr/>
        <p:txBody>
          <a:bodyPr/>
          <a:lstStyle/>
          <a:p>
            <a:r>
              <a:rPr lang="de-DE" dirty="0" smtClean="0"/>
              <a:t>Anfangs 1951 existieren zwei </a:t>
            </a:r>
            <a:r>
              <a:rPr lang="de-DE" dirty="0"/>
              <a:t>Strukturen </a:t>
            </a:r>
            <a:r>
              <a:rPr lang="de-DE" dirty="0" smtClean="0"/>
              <a:t>die für die </a:t>
            </a:r>
            <a:r>
              <a:rPr lang="de-DE" dirty="0">
                <a:solidFill>
                  <a:srgbClr val="FF0701"/>
                </a:solidFill>
              </a:rPr>
              <a:t>wenig </a:t>
            </a:r>
            <a:r>
              <a:rPr lang="de-DE" dirty="0" err="1" smtClean="0"/>
              <a:t>Serienroduktion</a:t>
            </a:r>
            <a:r>
              <a:rPr lang="de-DE" dirty="0" smtClean="0"/>
              <a:t> geeignet </a:t>
            </a:r>
            <a:r>
              <a:rPr lang="de-DE" dirty="0"/>
              <a:t>waren</a:t>
            </a:r>
          </a:p>
          <a:p>
            <a:r>
              <a:rPr lang="de-DE" dirty="0" smtClean="0">
                <a:solidFill>
                  <a:srgbClr val="FF0701"/>
                </a:solidFill>
              </a:rPr>
              <a:t>Spitzentransistor </a:t>
            </a:r>
            <a:r>
              <a:rPr lang="de-DE" dirty="0" smtClean="0"/>
              <a:t>(</a:t>
            </a:r>
            <a:r>
              <a:rPr lang="de-DE" dirty="0" err="1" smtClean="0"/>
              <a:t>point</a:t>
            </a:r>
            <a:r>
              <a:rPr lang="de-DE" dirty="0" smtClean="0"/>
              <a:t> </a:t>
            </a:r>
            <a:r>
              <a:rPr lang="de-DE" dirty="0" err="1" smtClean="0"/>
              <a:t>contact</a:t>
            </a:r>
            <a:r>
              <a:rPr lang="de-DE" dirty="0" smtClean="0"/>
              <a:t> </a:t>
            </a:r>
            <a:r>
              <a:rPr lang="de-DE" dirty="0" err="1" smtClean="0"/>
              <a:t>transistor</a:t>
            </a:r>
            <a:r>
              <a:rPr lang="de-DE" dirty="0" smtClean="0"/>
              <a:t>)</a:t>
            </a:r>
            <a:endParaRPr lang="de-DE" dirty="0"/>
          </a:p>
          <a:p>
            <a:r>
              <a:rPr lang="de-DE" dirty="0"/>
              <a:t>Wurde zwar </a:t>
            </a:r>
            <a:r>
              <a:rPr lang="de-DE" dirty="0" smtClean="0"/>
              <a:t>in Geräten benutzt </a:t>
            </a:r>
            <a:r>
              <a:rPr lang="de-DE" dirty="0"/>
              <a:t>aber </a:t>
            </a:r>
            <a:r>
              <a:rPr lang="de-DE" dirty="0" smtClean="0"/>
              <a:t>die Produktion ist schwierig </a:t>
            </a:r>
            <a:r>
              <a:rPr lang="de-DE" dirty="0"/>
              <a:t>zu kontrollieren.</a:t>
            </a:r>
          </a:p>
          <a:p>
            <a:r>
              <a:rPr lang="de-DE" dirty="0" err="1" smtClean="0">
                <a:solidFill>
                  <a:srgbClr val="FF0701"/>
                </a:solidFill>
              </a:rPr>
              <a:t>Bipolartransistor</a:t>
            </a:r>
            <a:r>
              <a:rPr lang="de-DE" dirty="0" smtClean="0"/>
              <a:t> (</a:t>
            </a:r>
            <a:r>
              <a:rPr lang="de-DE" dirty="0" err="1" smtClean="0">
                <a:solidFill>
                  <a:srgbClr val="FF0701"/>
                </a:solidFill>
              </a:rPr>
              <a:t>junction</a:t>
            </a:r>
            <a:r>
              <a:rPr lang="de-DE" dirty="0" smtClean="0"/>
              <a:t>-transistor) – </a:t>
            </a:r>
            <a:r>
              <a:rPr lang="de-DE" dirty="0"/>
              <a:t>gute Kontrolle, zwei Kristalle mit jeweils einem Basis-Teil </a:t>
            </a:r>
            <a:r>
              <a:rPr lang="de-DE" dirty="0" smtClean="0"/>
              <a:t>verbunden</a:t>
            </a:r>
            <a:endParaRPr lang="de-DE" dirty="0"/>
          </a:p>
          <a:p>
            <a:r>
              <a:rPr lang="de-DE" dirty="0"/>
              <a:t>Basisteil (P-Typ) wird auf den Kristallen gewachsen </a:t>
            </a:r>
          </a:p>
          <a:p>
            <a:r>
              <a:rPr lang="de-DE" dirty="0" smtClean="0"/>
              <a:t>Der Prozess kann </a:t>
            </a:r>
            <a:r>
              <a:rPr lang="de-DE" dirty="0"/>
              <a:t>nicht automatisiert werden</a:t>
            </a:r>
          </a:p>
        </p:txBody>
      </p:sp>
      <p:pic>
        <p:nvPicPr>
          <p:cNvPr id="5" name="Picture 4" descr="Point-contact and junction-type transis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4572000"/>
            <a:ext cx="5029199" cy="181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00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a:t>Erster kommerzieller Transistor</a:t>
            </a:r>
            <a:endParaRPr lang="de-DE" altLang="de-DE" dirty="0" smtClean="0"/>
          </a:p>
        </p:txBody>
      </p:sp>
      <p:sp>
        <p:nvSpPr>
          <p:cNvPr id="3" name="Inhaltsplatzhalter 2"/>
          <p:cNvSpPr>
            <a:spLocks noGrp="1"/>
          </p:cNvSpPr>
          <p:nvPr>
            <p:ph idx="1"/>
          </p:nvPr>
        </p:nvSpPr>
        <p:spPr>
          <a:xfrm>
            <a:off x="457200" y="692150"/>
            <a:ext cx="8229600" cy="3194050"/>
          </a:xfrm>
        </p:spPr>
        <p:txBody>
          <a:bodyPr/>
          <a:lstStyle/>
          <a:p>
            <a:r>
              <a:rPr lang="de-DE" dirty="0" smtClean="0"/>
              <a:t>1952 J.E </a:t>
            </a:r>
            <a:r>
              <a:rPr lang="de-DE" dirty="0" err="1" smtClean="0"/>
              <a:t>Saby</a:t>
            </a:r>
            <a:r>
              <a:rPr lang="de-DE" dirty="0" smtClean="0"/>
              <a:t> hat at GE den ersten </a:t>
            </a:r>
            <a:r>
              <a:rPr lang="de-DE" dirty="0" err="1" smtClean="0"/>
              <a:t>Alloy</a:t>
            </a:r>
            <a:r>
              <a:rPr lang="de-DE" dirty="0" smtClean="0"/>
              <a:t> </a:t>
            </a:r>
            <a:r>
              <a:rPr lang="de-DE" dirty="0" err="1"/>
              <a:t>Junction</a:t>
            </a:r>
            <a:r>
              <a:rPr lang="de-DE" dirty="0"/>
              <a:t> </a:t>
            </a:r>
            <a:r>
              <a:rPr lang="de-DE" dirty="0" smtClean="0"/>
              <a:t>Transistor hergestellt</a:t>
            </a:r>
            <a:endParaRPr lang="de-DE" dirty="0"/>
          </a:p>
          <a:p>
            <a:r>
              <a:rPr lang="de-DE" dirty="0"/>
              <a:t>n-Typ Germanium, zwei Indium Punkte (P-Typ) auf verschiedenen Seiten</a:t>
            </a:r>
          </a:p>
          <a:p>
            <a:r>
              <a:rPr lang="de-DE" dirty="0"/>
              <a:t>Erster Transistor der einfach hergestellt werden konnte</a:t>
            </a:r>
          </a:p>
          <a:p>
            <a:r>
              <a:rPr lang="de-DE" dirty="0"/>
              <a:t>Zuerst werden </a:t>
            </a:r>
            <a:r>
              <a:rPr lang="de-DE" dirty="0" smtClean="0"/>
              <a:t>Kristalle hergestellt</a:t>
            </a:r>
            <a:r>
              <a:rPr lang="de-DE" dirty="0"/>
              <a:t>, Scheiben geschnitten, Indium Kontakte gemacht (Schablonen) und die einzelnen Transistoren ausgesägt.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5081954"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5562600" y="2743200"/>
            <a:ext cx="3483646" cy="276999"/>
          </a:xfrm>
          <a:prstGeom prst="rect">
            <a:avLst/>
          </a:prstGeom>
        </p:spPr>
        <p:txBody>
          <a:bodyPr wrap="none">
            <a:spAutoFit/>
          </a:bodyPr>
          <a:lstStyle/>
          <a:p>
            <a:r>
              <a:rPr lang="en-US" dirty="0"/>
              <a:t>https://de.wikipedia.org/wiki/Legierungstransistor</a:t>
            </a:r>
          </a:p>
        </p:txBody>
      </p:sp>
      <p:pic>
        <p:nvPicPr>
          <p:cNvPr id="7" name="Grafik 6"/>
          <p:cNvPicPr>
            <a:picLocks noChangeAspect="1"/>
          </p:cNvPicPr>
          <p:nvPr/>
        </p:nvPicPr>
        <p:blipFill>
          <a:blip r:embed="rId3"/>
          <a:stretch>
            <a:fillRect/>
          </a:stretch>
        </p:blipFill>
        <p:spPr>
          <a:xfrm>
            <a:off x="5867400" y="3581400"/>
            <a:ext cx="2571750" cy="2112509"/>
          </a:xfrm>
          <a:prstGeom prst="rect">
            <a:avLst/>
          </a:prstGeom>
        </p:spPr>
      </p:pic>
    </p:spTree>
    <p:extLst>
      <p:ext uri="{BB962C8B-B14F-4D97-AF65-F5344CB8AC3E}">
        <p14:creationId xmlns:p14="http://schemas.microsoft.com/office/powerpoint/2010/main" val="161567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a:t>Erster kommerzieller Transistor</a:t>
            </a:r>
            <a:endParaRPr lang="de-DE" altLang="de-DE" dirty="0" smtClean="0"/>
          </a:p>
        </p:txBody>
      </p:sp>
      <p:sp>
        <p:nvSpPr>
          <p:cNvPr id="3" name="Inhaltsplatzhalter 2"/>
          <p:cNvSpPr>
            <a:spLocks noGrp="1"/>
          </p:cNvSpPr>
          <p:nvPr>
            <p:ph idx="1"/>
          </p:nvPr>
        </p:nvSpPr>
        <p:spPr>
          <a:xfrm>
            <a:off x="457200" y="692150"/>
            <a:ext cx="8229600" cy="3194050"/>
          </a:xfrm>
        </p:spPr>
        <p:txBody>
          <a:bodyPr/>
          <a:lstStyle/>
          <a:p>
            <a:r>
              <a:rPr lang="de-DE" sz="1200" dirty="0"/>
              <a:t>Im ersten Schritt </a:t>
            </a:r>
            <a:r>
              <a:rPr lang="de-DE" sz="1200" dirty="0">
                <a:solidFill>
                  <a:srgbClr val="FF0000"/>
                </a:solidFill>
              </a:rPr>
              <a:t>wird je eine Pille (kleine Kugel) aus dreiwertigem Metall </a:t>
            </a:r>
            <a:r>
              <a:rPr lang="de-DE" sz="1200" dirty="0"/>
              <a:t>auf eine Seite eines n-dotiertes Halbleiterplättchens (das Substrat, in der Regel Germanium) </a:t>
            </a:r>
            <a:r>
              <a:rPr lang="de-DE" sz="1200" dirty="0">
                <a:solidFill>
                  <a:srgbClr val="FF0000"/>
                </a:solidFill>
              </a:rPr>
              <a:t>aufgebracht</a:t>
            </a:r>
            <a:r>
              <a:rPr lang="de-DE" sz="1200" dirty="0"/>
              <a:t>. Im zweiten Schritt wird das Substrat mit den aufgebrachten Emitter- und Kollektorpillen </a:t>
            </a:r>
            <a:r>
              <a:rPr lang="de-DE" sz="1200" dirty="0">
                <a:solidFill>
                  <a:srgbClr val="FF0000"/>
                </a:solidFill>
              </a:rPr>
              <a:t>einer Temperatur oberhalb der Schmelztemperatur des Metalls</a:t>
            </a:r>
            <a:r>
              <a:rPr lang="de-DE" sz="1200" dirty="0"/>
              <a:t>, aber unterhalb der des Halbleiters</a:t>
            </a:r>
            <a:r>
              <a:rPr lang="de-DE" sz="1200" dirty="0">
                <a:solidFill>
                  <a:srgbClr val="FF0000"/>
                </a:solidFill>
              </a:rPr>
              <a:t> ausgesetzt</a:t>
            </a:r>
            <a:r>
              <a:rPr lang="de-DE" sz="1200" dirty="0"/>
              <a:t>. Dabei bildet sich an der Grenzfläche zwischen Substrat und Metall eine Legierung. Die Größe dieser Legierungsschicht nimmt dabei mit der Prozesszeit zu und die der dazwischen liegenden Transistor-Basis mit der Zeit ab. Der Temperaturprozess wird beendet, wenn Basis dünn genug ist, das heißt, der Transistor die gewünschten elektrischen Kenndaten aufweist. Im letzten Fertigungsschritt wird der Basis-Kontakt hergestellt.[3]</a:t>
            </a:r>
          </a:p>
        </p:txBody>
      </p:sp>
      <p:sp>
        <p:nvSpPr>
          <p:cNvPr id="4" name="Rechteck 3"/>
          <p:cNvSpPr/>
          <p:nvPr/>
        </p:nvSpPr>
        <p:spPr>
          <a:xfrm>
            <a:off x="5562600" y="2743200"/>
            <a:ext cx="3483646" cy="276999"/>
          </a:xfrm>
          <a:prstGeom prst="rect">
            <a:avLst/>
          </a:prstGeom>
        </p:spPr>
        <p:txBody>
          <a:bodyPr wrap="none">
            <a:spAutoFit/>
          </a:bodyPr>
          <a:lstStyle/>
          <a:p>
            <a:r>
              <a:rPr lang="en-US" dirty="0"/>
              <a:t>https://de.wikipedia.org/wiki/Legierungstransistor</a:t>
            </a:r>
          </a:p>
        </p:txBody>
      </p:sp>
      <p:pic>
        <p:nvPicPr>
          <p:cNvPr id="7" name="Grafik 6"/>
          <p:cNvPicPr>
            <a:picLocks noChangeAspect="1"/>
          </p:cNvPicPr>
          <p:nvPr/>
        </p:nvPicPr>
        <p:blipFill>
          <a:blip r:embed="rId2"/>
          <a:stretch>
            <a:fillRect/>
          </a:stretch>
        </p:blipFill>
        <p:spPr>
          <a:xfrm>
            <a:off x="5867400" y="3581400"/>
            <a:ext cx="2571750" cy="2112509"/>
          </a:xfrm>
          <a:prstGeom prst="rect">
            <a:avLst/>
          </a:prstGeom>
        </p:spPr>
      </p:pic>
    </p:spTree>
    <p:extLst>
      <p:ext uri="{BB962C8B-B14F-4D97-AF65-F5344CB8AC3E}">
        <p14:creationId xmlns:p14="http://schemas.microsoft.com/office/powerpoint/2010/main" val="2953323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smtClean="0"/>
              <a:t>Erster FET</a:t>
            </a:r>
          </a:p>
        </p:txBody>
      </p:sp>
      <p:sp>
        <p:nvSpPr>
          <p:cNvPr id="3" name="Inhaltsplatzhalter 2"/>
          <p:cNvSpPr>
            <a:spLocks noGrp="1"/>
          </p:cNvSpPr>
          <p:nvPr>
            <p:ph idx="1"/>
          </p:nvPr>
        </p:nvSpPr>
        <p:spPr>
          <a:xfrm>
            <a:off x="457200" y="692150"/>
            <a:ext cx="8229600" cy="3194050"/>
          </a:xfrm>
        </p:spPr>
        <p:txBody>
          <a:bodyPr/>
          <a:lstStyle/>
          <a:p>
            <a:r>
              <a:rPr lang="de-DE" dirty="0" smtClean="0"/>
              <a:t>Auch</a:t>
            </a:r>
            <a:r>
              <a:rPr lang="de-DE" dirty="0"/>
              <a:t>: </a:t>
            </a:r>
            <a:r>
              <a:rPr lang="de-DE" dirty="0" smtClean="0"/>
              <a:t>erster </a:t>
            </a:r>
            <a:r>
              <a:rPr lang="de-DE" dirty="0"/>
              <a:t>FET </a:t>
            </a:r>
            <a:r>
              <a:rPr lang="de-DE" dirty="0" smtClean="0"/>
              <a:t>(JFET) wurde mithilfe von </a:t>
            </a:r>
            <a:r>
              <a:rPr lang="de-DE" dirty="0" err="1"/>
              <a:t>a</a:t>
            </a:r>
            <a:r>
              <a:rPr lang="de-DE" dirty="0" err="1" smtClean="0"/>
              <a:t>lloy</a:t>
            </a:r>
            <a:r>
              <a:rPr lang="de-DE" dirty="0" smtClean="0"/>
              <a:t> </a:t>
            </a:r>
            <a:r>
              <a:rPr lang="de-DE" dirty="0" err="1"/>
              <a:t>j</a:t>
            </a:r>
            <a:r>
              <a:rPr lang="de-DE" dirty="0" err="1" smtClean="0"/>
              <a:t>unction</a:t>
            </a:r>
            <a:r>
              <a:rPr lang="de-DE" dirty="0" smtClean="0"/>
              <a:t> </a:t>
            </a:r>
            <a:r>
              <a:rPr lang="de-DE" dirty="0"/>
              <a:t>S</a:t>
            </a:r>
            <a:r>
              <a:rPr lang="de-DE" dirty="0" smtClean="0"/>
              <a:t>truktur gemacht</a:t>
            </a:r>
            <a:endParaRPr lang="de-DE" dirty="0"/>
          </a:p>
          <a:p>
            <a:r>
              <a:rPr lang="de-DE" dirty="0" smtClean="0"/>
              <a:t>Shockley, G. C. </a:t>
            </a:r>
            <a:r>
              <a:rPr lang="de-DE" dirty="0" err="1" smtClean="0"/>
              <a:t>Dacey</a:t>
            </a:r>
            <a:r>
              <a:rPr lang="de-DE" dirty="0" smtClean="0"/>
              <a:t>, I. M. Ross (Bell Labors)</a:t>
            </a:r>
            <a:endParaRPr lang="de-DE" dirty="0"/>
          </a:p>
          <a:p>
            <a:r>
              <a:rPr lang="de-DE" dirty="0" smtClean="0"/>
              <a:t>Damals keine </a:t>
            </a:r>
            <a:r>
              <a:rPr lang="de-DE" dirty="0"/>
              <a:t>Vorteile gegenüber BJT, FET wird wieder </a:t>
            </a:r>
            <a:r>
              <a:rPr lang="de-DE" dirty="0" smtClean="0"/>
              <a:t>(wie 1925) „vergessen“</a:t>
            </a:r>
            <a:endParaRPr lang="de-DE"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436008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descr="I.M. Ross, front, and G.C. Dacey jointly responsible for this development measuring the characteristics of a field effect transi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438399"/>
            <a:ext cx="2667000" cy="3352801"/>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5410200" y="5867400"/>
            <a:ext cx="3505200" cy="646331"/>
          </a:xfrm>
          <a:prstGeom prst="rect">
            <a:avLst/>
          </a:prstGeom>
        </p:spPr>
        <p:txBody>
          <a:bodyPr wrap="square">
            <a:spAutoFit/>
          </a:bodyPr>
          <a:lstStyle/>
          <a:p>
            <a:pPr algn="l"/>
            <a:r>
              <a:rPr lang="en-US" dirty="0"/>
              <a:t>I.M. Ross, front, and G.C. </a:t>
            </a:r>
            <a:r>
              <a:rPr lang="en-US" dirty="0" err="1"/>
              <a:t>Dacey</a:t>
            </a:r>
            <a:r>
              <a:rPr lang="en-US" dirty="0"/>
              <a:t> jointly responsible for this development measuring the characteristics of a field effect transistor</a:t>
            </a:r>
            <a:endParaRPr lang="de-DE" dirty="0"/>
          </a:p>
        </p:txBody>
      </p:sp>
    </p:spTree>
    <p:extLst>
      <p:ext uri="{BB962C8B-B14F-4D97-AF65-F5344CB8AC3E}">
        <p14:creationId xmlns:p14="http://schemas.microsoft.com/office/powerpoint/2010/main" val="4255186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smtClean="0"/>
              <a:t>Silizium</a:t>
            </a:r>
          </a:p>
        </p:txBody>
      </p:sp>
      <p:sp>
        <p:nvSpPr>
          <p:cNvPr id="3" name="Inhaltsplatzhalter 2"/>
          <p:cNvSpPr>
            <a:spLocks noGrp="1"/>
          </p:cNvSpPr>
          <p:nvPr>
            <p:ph idx="1"/>
          </p:nvPr>
        </p:nvSpPr>
        <p:spPr>
          <a:xfrm>
            <a:off x="457200" y="692150"/>
            <a:ext cx="8229600" cy="4946650"/>
          </a:xfrm>
        </p:spPr>
        <p:txBody>
          <a:bodyPr/>
          <a:lstStyle/>
          <a:p>
            <a:r>
              <a:rPr lang="de-DE" dirty="0"/>
              <a:t>Es war vom Anfang </a:t>
            </a:r>
            <a:r>
              <a:rPr lang="de-DE" dirty="0" smtClean="0"/>
              <a:t>an klar, </a:t>
            </a:r>
            <a:r>
              <a:rPr lang="de-DE" dirty="0"/>
              <a:t>dass Silizium </a:t>
            </a:r>
            <a:r>
              <a:rPr lang="de-DE" dirty="0" smtClean="0"/>
              <a:t>für </a:t>
            </a:r>
            <a:r>
              <a:rPr lang="de-DE" dirty="0"/>
              <a:t>Transistoren </a:t>
            </a:r>
            <a:r>
              <a:rPr lang="de-DE" dirty="0" smtClean="0"/>
              <a:t>besser wäre als </a:t>
            </a:r>
            <a:r>
              <a:rPr lang="de-DE" dirty="0" err="1" smtClean="0"/>
              <a:t>Ge</a:t>
            </a:r>
            <a:endParaRPr lang="de-DE" dirty="0"/>
          </a:p>
          <a:p>
            <a:r>
              <a:rPr lang="de-DE" dirty="0" smtClean="0"/>
              <a:t>Grund: höhere </a:t>
            </a:r>
            <a:r>
              <a:rPr lang="de-DE" dirty="0"/>
              <a:t>Bandlücke 1.1eV </a:t>
            </a:r>
            <a:r>
              <a:rPr lang="de-DE" dirty="0" smtClean="0"/>
              <a:t>(Si) statt 0.67eV (</a:t>
            </a:r>
            <a:r>
              <a:rPr lang="de-DE" dirty="0" err="1" smtClean="0"/>
              <a:t>Ge</a:t>
            </a:r>
            <a:r>
              <a:rPr lang="de-DE" dirty="0" smtClean="0"/>
              <a:t>)</a:t>
            </a:r>
            <a:endParaRPr lang="de-DE" dirty="0"/>
          </a:p>
          <a:p>
            <a:r>
              <a:rPr lang="de-DE" dirty="0" smtClean="0"/>
              <a:t>Germanium: höhere </a:t>
            </a:r>
            <a:r>
              <a:rPr lang="de-DE" dirty="0" err="1"/>
              <a:t>Leckströme</a:t>
            </a:r>
            <a:r>
              <a:rPr lang="de-DE" dirty="0"/>
              <a:t> </a:t>
            </a:r>
            <a:r>
              <a:rPr lang="de-DE" dirty="0" smtClean="0"/>
              <a:t>bei </a:t>
            </a:r>
            <a:r>
              <a:rPr lang="de-DE" dirty="0" err="1" smtClean="0"/>
              <a:t>Sperrpolung</a:t>
            </a:r>
            <a:endParaRPr lang="de-DE" dirty="0"/>
          </a:p>
          <a:p>
            <a:r>
              <a:rPr lang="de-DE" dirty="0"/>
              <a:t>Silizium wäre deutlich besser für Schalter, würde seine Eigenschaften auch auf höheren Temperaturen </a:t>
            </a:r>
            <a:r>
              <a:rPr lang="de-DE" dirty="0" smtClean="0"/>
              <a:t>und Leistungen</a:t>
            </a:r>
            <a:r>
              <a:rPr lang="de-DE" dirty="0"/>
              <a:t> </a:t>
            </a:r>
            <a:r>
              <a:rPr lang="de-DE" dirty="0" smtClean="0"/>
              <a:t>behalten</a:t>
            </a:r>
            <a:endParaRPr lang="de-DE" dirty="0"/>
          </a:p>
          <a:p>
            <a:r>
              <a:rPr lang="de-DE" dirty="0"/>
              <a:t>Einige Nachteile von Silizium – niedrigere Mobilität ~3x – kann durch kleinere Dimensionen kompensiert werden</a:t>
            </a:r>
          </a:p>
          <a:p>
            <a:r>
              <a:rPr lang="de-DE" dirty="0"/>
              <a:t>Ein </a:t>
            </a:r>
            <a:r>
              <a:rPr lang="de-DE" dirty="0" smtClean="0"/>
              <a:t>größerer </a:t>
            </a:r>
            <a:r>
              <a:rPr lang="de-DE" dirty="0"/>
              <a:t>Nachteil von Silizium gegenüber Germanium ist </a:t>
            </a:r>
            <a:r>
              <a:rPr lang="de-DE" dirty="0" smtClean="0"/>
              <a:t>es, </a:t>
            </a:r>
            <a:r>
              <a:rPr lang="de-DE" dirty="0"/>
              <a:t>dass die Chemische Prozesse auf deutlich höheren Temperaturen stattfinden</a:t>
            </a:r>
          </a:p>
          <a:p>
            <a:r>
              <a:rPr lang="de-DE" dirty="0" smtClean="0"/>
              <a:t>Schmelztemperatur 1415C </a:t>
            </a:r>
            <a:r>
              <a:rPr lang="de-DE" dirty="0"/>
              <a:t>(Si</a:t>
            </a:r>
            <a:r>
              <a:rPr lang="de-DE" dirty="0" smtClean="0"/>
              <a:t>), gegenüber </a:t>
            </a:r>
            <a:r>
              <a:rPr lang="de-DE" dirty="0"/>
              <a:t>937C (</a:t>
            </a:r>
            <a:r>
              <a:rPr lang="de-DE" dirty="0" err="1"/>
              <a:t>Ge</a:t>
            </a:r>
            <a:r>
              <a:rPr lang="de-DE" dirty="0"/>
              <a:t>)</a:t>
            </a:r>
          </a:p>
          <a:p>
            <a:r>
              <a:rPr lang="de-DE" dirty="0" smtClean="0"/>
              <a:t>Außerdem: Silizium ist chemisch </a:t>
            </a:r>
            <a:r>
              <a:rPr lang="de-DE" dirty="0"/>
              <a:t>deutlich reaktiver als Germanium</a:t>
            </a:r>
          </a:p>
          <a:p>
            <a:r>
              <a:rPr lang="de-DE" dirty="0"/>
              <a:t>Es ist schwer Materiale für Ofen zu finden, in den Silizium </a:t>
            </a:r>
            <a:r>
              <a:rPr lang="de-DE" dirty="0" smtClean="0"/>
              <a:t>Kristalle hergestellt </a:t>
            </a:r>
            <a:r>
              <a:rPr lang="de-DE" dirty="0"/>
              <a:t>werden</a:t>
            </a:r>
            <a:r>
              <a:rPr lang="de-DE" dirty="0" smtClean="0"/>
              <a:t>.</a:t>
            </a:r>
            <a:endParaRPr lang="de-DE" dirty="0"/>
          </a:p>
          <a:p>
            <a:r>
              <a:rPr lang="de-DE" dirty="0"/>
              <a:t>Wegen </a:t>
            </a:r>
            <a:r>
              <a:rPr lang="de-DE" dirty="0" smtClean="0"/>
              <a:t>dieser </a:t>
            </a:r>
            <a:r>
              <a:rPr lang="de-DE" dirty="0"/>
              <a:t>Schwierigkeiten war Germanium anfangs </a:t>
            </a:r>
            <a:r>
              <a:rPr lang="de-DE" dirty="0" smtClean="0"/>
              <a:t>bevorzugt</a:t>
            </a:r>
            <a:endParaRPr lang="de-DE" dirty="0"/>
          </a:p>
        </p:txBody>
      </p:sp>
    </p:spTree>
    <p:extLst>
      <p:ext uri="{BB962C8B-B14F-4D97-AF65-F5344CB8AC3E}">
        <p14:creationId xmlns:p14="http://schemas.microsoft.com/office/powerpoint/2010/main" val="268751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dirty="0"/>
              <a:t>Zonenschmelzverfahren</a:t>
            </a:r>
            <a:endParaRPr lang="de-DE" altLang="de-DE" dirty="0" smtClean="0"/>
          </a:p>
        </p:txBody>
      </p:sp>
      <p:sp>
        <p:nvSpPr>
          <p:cNvPr id="3" name="Inhaltsplatzhalter 2"/>
          <p:cNvSpPr>
            <a:spLocks noGrp="1"/>
          </p:cNvSpPr>
          <p:nvPr>
            <p:ph idx="1"/>
          </p:nvPr>
        </p:nvSpPr>
        <p:spPr>
          <a:xfrm>
            <a:off x="457200" y="692150"/>
            <a:ext cx="8229600" cy="3194050"/>
          </a:xfrm>
        </p:spPr>
        <p:txBody>
          <a:bodyPr/>
          <a:lstStyle/>
          <a:p>
            <a:r>
              <a:rPr lang="de-DE" dirty="0"/>
              <a:t> Anfang 50’s gab es eine Reihe von Innovationen bei der Herstellung von reinen Silizium Kristallen.</a:t>
            </a:r>
          </a:p>
          <a:p>
            <a:r>
              <a:rPr lang="de-DE" dirty="0"/>
              <a:t>Gordon </a:t>
            </a:r>
            <a:r>
              <a:rPr lang="de-DE" dirty="0" err="1"/>
              <a:t>Teal</a:t>
            </a:r>
            <a:r>
              <a:rPr lang="de-DE" dirty="0"/>
              <a:t> hat es gelungen die reinen Si Kristalle aus der Silizium Schmelze zu bekommen, er benutzte ein Impfkristall, der in die Schmelze eingetaucht wird und gezogen wird. Der Ofen war aus Quarz.</a:t>
            </a:r>
          </a:p>
          <a:p>
            <a:r>
              <a:rPr lang="de-DE" dirty="0" err="1"/>
              <a:t>Theurer</a:t>
            </a:r>
            <a:r>
              <a:rPr lang="de-DE" dirty="0"/>
              <a:t> und Pfann haben die </a:t>
            </a:r>
            <a:r>
              <a:rPr lang="de-DE" dirty="0" smtClean="0"/>
              <a:t>(</a:t>
            </a:r>
            <a:r>
              <a:rPr lang="de-DE" dirty="0" err="1" smtClean="0"/>
              <a:t>float</a:t>
            </a:r>
            <a:r>
              <a:rPr lang="de-DE" dirty="0" smtClean="0"/>
              <a:t> </a:t>
            </a:r>
            <a:r>
              <a:rPr lang="de-DE" dirty="0" err="1" smtClean="0"/>
              <a:t>zone</a:t>
            </a:r>
            <a:r>
              <a:rPr lang="de-DE" dirty="0"/>
              <a:t>) Zonenschmelzverfahren Verfahren entwickelt, damit lassen sich die Verunreinigungen aus Silizium (bzw. Germanium) entfernen.</a:t>
            </a:r>
          </a:p>
        </p:txBody>
      </p:sp>
      <p:pic>
        <p:nvPicPr>
          <p:cNvPr id="16386" name="Picture 2" descr="float zone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5" y="3343274"/>
            <a:ext cx="1933575" cy="313372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zochralski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76600"/>
            <a:ext cx="322641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951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bwMode="auto">
          <a:xfrm>
            <a:off x="49530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73152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smtClean="0"/>
              <a:t>Transistor: zwei Arten</a:t>
            </a:r>
          </a:p>
          <a:p>
            <a:r>
              <a:rPr lang="de-DE" dirty="0" smtClean="0"/>
              <a:t>Bipolar, FET</a:t>
            </a:r>
          </a:p>
          <a:p>
            <a:r>
              <a:rPr lang="de-DE" dirty="0" smtClean="0"/>
              <a:t>QM, HL</a:t>
            </a:r>
          </a:p>
          <a:p>
            <a:r>
              <a:rPr lang="de-DE" dirty="0" smtClean="0"/>
              <a:t>Bändermodell</a:t>
            </a:r>
          </a:p>
          <a:p>
            <a:r>
              <a:rPr lang="de-DE" dirty="0"/>
              <a:t>Valenzband </a:t>
            </a:r>
            <a:r>
              <a:rPr lang="de-DE" dirty="0" smtClean="0"/>
              <a:t>voll, Leitungsband leer -&gt; R</a:t>
            </a:r>
          </a:p>
          <a:p>
            <a:r>
              <a:rPr lang="de-DE" dirty="0" smtClean="0"/>
              <a:t>P-&gt;e N (1/1e6)</a:t>
            </a:r>
          </a:p>
          <a:p>
            <a:r>
              <a:rPr lang="de-DE" dirty="0" smtClean="0"/>
              <a:t>B&lt;-e P</a:t>
            </a:r>
          </a:p>
          <a:p>
            <a:r>
              <a:rPr lang="de-DE" dirty="0" smtClean="0"/>
              <a:t>Zwei Darstellungen -&gt; Ladungsdichten/Potentiale</a:t>
            </a:r>
          </a:p>
          <a:p>
            <a:endParaRPr lang="de-DE" dirty="0"/>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54380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327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32766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1524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1981200" y="4828401"/>
            <a:ext cx="1524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Rechteck 35"/>
          <p:cNvSpPr/>
          <p:nvPr/>
        </p:nvSpPr>
        <p:spPr bwMode="auto">
          <a:xfrm>
            <a:off x="3048000" y="4828401"/>
            <a:ext cx="1524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Rechteck 36"/>
          <p:cNvSpPr/>
          <p:nvPr/>
        </p:nvSpPr>
        <p:spPr bwMode="auto">
          <a:xfrm>
            <a:off x="3352800" y="4828401"/>
            <a:ext cx="1524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N</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P</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N</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6019800" y="4648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708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hteck 46"/>
          <p:cNvSpPr/>
          <p:nvPr/>
        </p:nvSpPr>
        <p:spPr bwMode="auto">
          <a:xfrm>
            <a:off x="6096000" y="4876800"/>
            <a:ext cx="1524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Rechteck 48"/>
          <p:cNvSpPr/>
          <p:nvPr/>
        </p:nvSpPr>
        <p:spPr bwMode="auto">
          <a:xfrm>
            <a:off x="6858000" y="4876800"/>
            <a:ext cx="1524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N</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P</a:t>
            </a:r>
            <a:endParaRPr lang="de-DE" dirty="0"/>
          </a:p>
        </p:txBody>
      </p:sp>
      <p:sp>
        <p:nvSpPr>
          <p:cNvPr id="53" name="Textfeld 52"/>
          <p:cNvSpPr txBox="1"/>
          <p:nvPr/>
        </p:nvSpPr>
        <p:spPr>
          <a:xfrm>
            <a:off x="7086600" y="5590401"/>
            <a:ext cx="295274" cy="276999"/>
          </a:xfrm>
          <a:prstGeom prst="rect">
            <a:avLst/>
          </a:prstGeom>
          <a:noFill/>
        </p:spPr>
        <p:txBody>
          <a:bodyPr wrap="none" rtlCol="0">
            <a:spAutoFit/>
          </a:bodyPr>
          <a:lstStyle/>
          <a:p>
            <a:r>
              <a:rPr lang="de-DE" dirty="0" smtClean="0"/>
              <a:t>N</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457200" y="4371201"/>
            <a:ext cx="1326005" cy="276999"/>
          </a:xfrm>
          <a:prstGeom prst="rect">
            <a:avLst/>
          </a:prstGeom>
          <a:noFill/>
        </p:spPr>
        <p:txBody>
          <a:bodyPr wrap="none" rtlCol="0">
            <a:spAutoFit/>
          </a:bodyPr>
          <a:lstStyle/>
          <a:p>
            <a:r>
              <a:rPr lang="de-DE" dirty="0" smtClean="0"/>
              <a:t>Elektronendichte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648200" y="4371201"/>
            <a:ext cx="780983" cy="276999"/>
          </a:xfrm>
          <a:prstGeom prst="rect">
            <a:avLst/>
          </a:prstGeom>
          <a:noFill/>
        </p:spPr>
        <p:txBody>
          <a:bodyPr wrap="none" rtlCol="0">
            <a:spAutoFit/>
          </a:bodyPr>
          <a:lstStyle/>
          <a:p>
            <a:r>
              <a:rPr lang="de-DE" dirty="0" smtClean="0"/>
              <a:t>Potential</a:t>
            </a:r>
            <a:endParaRPr lang="de-DE" dirty="0"/>
          </a:p>
        </p:txBody>
      </p:sp>
      <p:cxnSp>
        <p:nvCxnSpPr>
          <p:cNvPr id="14345" name="Gerade Verbindung 14344"/>
          <p:cNvCxnSpPr/>
          <p:nvPr/>
        </p:nvCxnSpPr>
        <p:spPr bwMode="auto">
          <a:xfrm flipH="1">
            <a:off x="5791200" y="4648200"/>
            <a:ext cx="22860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73152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hteck 47"/>
          <p:cNvSpPr/>
          <p:nvPr/>
        </p:nvSpPr>
        <p:spPr bwMode="auto">
          <a:xfrm>
            <a:off x="5791200" y="4876800"/>
            <a:ext cx="1524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7086600" y="4648200"/>
            <a:ext cx="22860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hteck 71"/>
          <p:cNvSpPr/>
          <p:nvPr/>
        </p:nvSpPr>
        <p:spPr bwMode="auto">
          <a:xfrm>
            <a:off x="7162800" y="4876800"/>
            <a:ext cx="1524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mit Pfeil 5"/>
          <p:cNvCxnSpPr/>
          <p:nvPr/>
        </p:nvCxnSpPr>
        <p:spPr bwMode="auto">
          <a:xfrm>
            <a:off x="7239000" y="39624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7194437" y="4114800"/>
            <a:ext cx="1035861" cy="276999"/>
          </a:xfrm>
          <a:prstGeom prst="rect">
            <a:avLst/>
          </a:prstGeom>
          <a:noFill/>
        </p:spPr>
        <p:txBody>
          <a:bodyPr wrap="none" rtlCol="0">
            <a:spAutoFit/>
          </a:bodyPr>
          <a:lstStyle/>
          <a:p>
            <a:r>
              <a:rPr lang="de-DE" dirty="0" err="1" smtClean="0"/>
              <a:t>Donor</a:t>
            </a:r>
            <a:r>
              <a:rPr lang="de-DE" dirty="0" smtClean="0"/>
              <a:t>-Ionen</a:t>
            </a:r>
            <a:endParaRPr lang="de-DE" dirty="0"/>
          </a:p>
        </p:txBody>
      </p:sp>
      <p:cxnSp>
        <p:nvCxnSpPr>
          <p:cNvPr id="45" name="Gerade Verbindung mit Pfeil 44"/>
          <p:cNvCxnSpPr/>
          <p:nvPr/>
        </p:nvCxnSpPr>
        <p:spPr bwMode="auto">
          <a:xfrm>
            <a:off x="6934200" y="39624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feld 49"/>
          <p:cNvSpPr txBox="1"/>
          <p:nvPr/>
        </p:nvSpPr>
        <p:spPr>
          <a:xfrm>
            <a:off x="5772824" y="4114800"/>
            <a:ext cx="1225015" cy="276999"/>
          </a:xfrm>
          <a:prstGeom prst="rect">
            <a:avLst/>
          </a:prstGeom>
          <a:noFill/>
        </p:spPr>
        <p:txBody>
          <a:bodyPr wrap="none" rtlCol="0">
            <a:spAutoFit/>
          </a:bodyPr>
          <a:lstStyle/>
          <a:p>
            <a:r>
              <a:rPr lang="de-DE" dirty="0" smtClean="0"/>
              <a:t>Akzeptor-Ionen</a:t>
            </a:r>
            <a:endParaRPr lang="de-DE" dirty="0"/>
          </a:p>
        </p:txBody>
      </p:sp>
    </p:spTree>
    <p:extLst>
      <p:ext uri="{BB962C8B-B14F-4D97-AF65-F5344CB8AC3E}">
        <p14:creationId xmlns:p14="http://schemas.microsoft.com/office/powerpoint/2010/main" val="406000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ti.com/corp/docs/company/history/timeline/semicon/1950/images/transistorst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4229099"/>
            <a:ext cx="1476375" cy="1333501"/>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el 1"/>
          <p:cNvSpPr>
            <a:spLocks noGrp="1"/>
          </p:cNvSpPr>
          <p:nvPr>
            <p:ph type="title"/>
          </p:nvPr>
        </p:nvSpPr>
        <p:spPr/>
        <p:txBody>
          <a:bodyPr/>
          <a:lstStyle/>
          <a:p>
            <a:r>
              <a:rPr lang="de-DE" altLang="de-DE" dirty="0" smtClean="0"/>
              <a:t>Erste Siliziumtransistoren</a:t>
            </a:r>
          </a:p>
        </p:txBody>
      </p:sp>
      <p:sp>
        <p:nvSpPr>
          <p:cNvPr id="3" name="Inhaltsplatzhalter 2"/>
          <p:cNvSpPr>
            <a:spLocks noGrp="1"/>
          </p:cNvSpPr>
          <p:nvPr>
            <p:ph idx="1"/>
          </p:nvPr>
        </p:nvSpPr>
        <p:spPr>
          <a:xfrm>
            <a:off x="457200" y="692150"/>
            <a:ext cx="8229600" cy="3194050"/>
          </a:xfrm>
        </p:spPr>
        <p:txBody>
          <a:bodyPr/>
          <a:lstStyle/>
          <a:p>
            <a:r>
              <a:rPr lang="de-DE" dirty="0"/>
              <a:t>1954 </a:t>
            </a:r>
            <a:r>
              <a:rPr lang="de-DE" dirty="0" smtClean="0"/>
              <a:t>Gordon </a:t>
            </a:r>
            <a:r>
              <a:rPr lang="de-DE" dirty="0" err="1"/>
              <a:t>Teal</a:t>
            </a:r>
            <a:r>
              <a:rPr lang="de-DE" dirty="0"/>
              <a:t> bei </a:t>
            </a:r>
            <a:r>
              <a:rPr lang="de-DE" dirty="0" smtClean="0"/>
              <a:t>TI erste marktreife Siliziumtransistoren </a:t>
            </a:r>
            <a:r>
              <a:rPr lang="de-DE" dirty="0"/>
              <a:t>– </a:t>
            </a:r>
            <a:r>
              <a:rPr lang="de-DE" dirty="0" err="1"/>
              <a:t>Junction</a:t>
            </a:r>
            <a:r>
              <a:rPr lang="de-DE" dirty="0"/>
              <a:t> Methode</a:t>
            </a:r>
            <a:r>
              <a:rPr lang="de-DE" dirty="0" smtClean="0"/>
              <a:t>.</a:t>
            </a:r>
          </a:p>
          <a:p>
            <a:r>
              <a:rPr lang="de-DE" dirty="0">
                <a:hlinkClick r:id="rId3"/>
              </a:rPr>
              <a:t>http://</a:t>
            </a:r>
            <a:r>
              <a:rPr lang="de-DE" dirty="0" smtClean="0">
                <a:hlinkClick r:id="rId3"/>
              </a:rPr>
              <a:t>www.ti.com/corp/docs/company/history/timeline/semicon/1950/docs/54commercial.htm</a:t>
            </a:r>
            <a:endParaRPr lang="de-DE" dirty="0" smtClean="0"/>
          </a:p>
          <a:p>
            <a:r>
              <a:rPr lang="en-US" dirty="0" smtClean="0"/>
              <a:t>Semiconductor </a:t>
            </a:r>
            <a:r>
              <a:rPr lang="en-US" dirty="0"/>
              <a:t>R&amp;D chief Gordon Teal was scheduled to speak that day at the Institute of Radio </a:t>
            </a:r>
            <a:r>
              <a:rPr lang="en-US" dirty="0" smtClean="0"/>
              <a:t>Engin</a:t>
            </a:r>
            <a:r>
              <a:rPr lang="en-US" dirty="0"/>
              <a:t>eers National Convention in Dayton, Ohio</a:t>
            </a:r>
            <a:r>
              <a:rPr lang="en-US" dirty="0" smtClean="0"/>
              <a:t>.</a:t>
            </a:r>
          </a:p>
          <a:p>
            <a:r>
              <a:rPr lang="en-US" dirty="0"/>
              <a:t> </a:t>
            </a:r>
            <a:r>
              <a:rPr lang="en-US" dirty="0" smtClean="0"/>
              <a:t>(T. </a:t>
            </a:r>
            <a:r>
              <a:rPr lang="en-US" dirty="0"/>
              <a:t>had already built about 150 very good </a:t>
            </a:r>
            <a:r>
              <a:rPr lang="en-US" dirty="0" smtClean="0"/>
              <a:t>transistors)</a:t>
            </a:r>
          </a:p>
          <a:p>
            <a:r>
              <a:rPr lang="en-US" dirty="0"/>
              <a:t>“During the morning sessions, the speakers had unwittingly set the stage for us. One after the </a:t>
            </a:r>
            <a:r>
              <a:rPr lang="en-US" dirty="0" smtClean="0"/>
              <a:t>other, </a:t>
            </a:r>
            <a:r>
              <a:rPr lang="en-US" dirty="0"/>
              <a:t>… remarked about how hopeless it was to expect the development of a silicon transistor in less than several years. They advised the industry to be satisfied with germanium transistors for the present</a:t>
            </a:r>
            <a:r>
              <a:rPr lang="en-US" dirty="0" smtClean="0"/>
              <a:t>.</a:t>
            </a:r>
          </a:p>
          <a:p>
            <a:r>
              <a:rPr lang="en-US" dirty="0" smtClean="0"/>
              <a:t>As </a:t>
            </a:r>
            <a:r>
              <a:rPr lang="en-US" dirty="0"/>
              <a:t>Teal began his presentation, he read through 24 of the 31 pag</a:t>
            </a:r>
            <a:r>
              <a:rPr lang="en-US" dirty="0">
                <a:solidFill>
                  <a:schemeClr val="bg1"/>
                </a:solidFill>
              </a:rPr>
              <a:t>es without </a:t>
            </a:r>
            <a:r>
              <a:rPr lang="en-US" dirty="0"/>
              <a:t>mentioning his team's achievement at TI. The crowd was less than </a:t>
            </a:r>
            <a:r>
              <a:rPr lang="en-US" dirty="0" smtClean="0"/>
              <a:t>attentive…</a:t>
            </a:r>
          </a:p>
          <a:p>
            <a:r>
              <a:rPr lang="en-US" dirty="0"/>
              <a:t>Then Teal dropped his bombshell.</a:t>
            </a:r>
          </a:p>
          <a:p>
            <a:r>
              <a:rPr lang="en-US" dirty="0"/>
              <a:t>“Contrary to what my colleagues have told you…,” he began. His message stunned everyone who heard it: Silicon transistors were a fact. TI was producing </a:t>
            </a:r>
            <a:r>
              <a:rPr lang="en-US" dirty="0" smtClean="0"/>
              <a:t>them…. </a:t>
            </a:r>
            <a:r>
              <a:rPr lang="en-US" dirty="0"/>
              <a:t>I happen to have a few in my </a:t>
            </a:r>
            <a:r>
              <a:rPr lang="en-US" dirty="0" smtClean="0"/>
              <a:t>pocket…. </a:t>
            </a:r>
            <a:endParaRPr lang="en-US" dirty="0"/>
          </a:p>
          <a:p>
            <a:endParaRPr lang="de-DE" dirty="0"/>
          </a:p>
        </p:txBody>
      </p:sp>
    </p:spTree>
    <p:extLst>
      <p:ext uri="{BB962C8B-B14F-4D97-AF65-F5344CB8AC3E}">
        <p14:creationId xmlns:p14="http://schemas.microsoft.com/office/powerpoint/2010/main" val="84850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4032250"/>
          </a:xfrm>
        </p:spPr>
        <p:txBody>
          <a:bodyPr/>
          <a:lstStyle/>
          <a:p>
            <a:r>
              <a:rPr lang="de-DE" dirty="0"/>
              <a:t>Anfangs dachte </a:t>
            </a:r>
            <a:r>
              <a:rPr lang="de-DE" dirty="0" smtClean="0"/>
              <a:t>man Silizium </a:t>
            </a:r>
            <a:r>
              <a:rPr lang="de-DE" dirty="0"/>
              <a:t>wird nur in digitalen Schaltungen (als Schalter) </a:t>
            </a:r>
            <a:r>
              <a:rPr lang="de-DE" dirty="0" smtClean="0"/>
              <a:t>dominieren, Germanium wird in </a:t>
            </a:r>
            <a:r>
              <a:rPr lang="de-DE" dirty="0"/>
              <a:t>linearer </a:t>
            </a:r>
            <a:r>
              <a:rPr lang="de-DE" dirty="0" smtClean="0"/>
              <a:t>Elektronik „die erste Wahl“ bleiben. Aber:</a:t>
            </a:r>
          </a:p>
          <a:p>
            <a:r>
              <a:rPr lang="de-DE" dirty="0" smtClean="0"/>
              <a:t>Mit </a:t>
            </a:r>
            <a:r>
              <a:rPr lang="de-DE" dirty="0"/>
              <a:t>der Entwicklung von Siliziumtechnologie wurde Germanium immer wieder </a:t>
            </a:r>
            <a:r>
              <a:rPr lang="de-DE" dirty="0" smtClean="0"/>
              <a:t>verdrängt</a:t>
            </a:r>
          </a:p>
          <a:p>
            <a:r>
              <a:rPr lang="de-DE" dirty="0" smtClean="0"/>
              <a:t>Heute – nur Nischenprodukte verwenden Germanium</a:t>
            </a:r>
            <a:endParaRPr lang="de-DE" dirty="0"/>
          </a:p>
        </p:txBody>
      </p:sp>
    </p:spTree>
    <p:extLst>
      <p:ext uri="{BB962C8B-B14F-4D97-AF65-F5344CB8AC3E}">
        <p14:creationId xmlns:p14="http://schemas.microsoft.com/office/powerpoint/2010/main" val="17685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smtClean="0"/>
              <a:t>Diffusion</a:t>
            </a:r>
          </a:p>
        </p:txBody>
      </p:sp>
      <p:sp>
        <p:nvSpPr>
          <p:cNvPr id="3" name="Inhaltsplatzhalter 2"/>
          <p:cNvSpPr>
            <a:spLocks noGrp="1"/>
          </p:cNvSpPr>
          <p:nvPr>
            <p:ph idx="1"/>
          </p:nvPr>
        </p:nvSpPr>
        <p:spPr>
          <a:xfrm>
            <a:off x="457200" y="692150"/>
            <a:ext cx="8229600" cy="4032250"/>
          </a:xfrm>
        </p:spPr>
        <p:txBody>
          <a:bodyPr/>
          <a:lstStyle/>
          <a:p>
            <a:r>
              <a:rPr lang="de-DE" dirty="0"/>
              <a:t>Ein großes Problem bei den ersten Transistoren war niedrige Geschwindigkeit – die war die Folge von langer Transitzeit durch Basis Kontakt. Diese war hauptsächlich wegen der Größe der Basis in den ersten Transistoren lang. 10um Basisgröße entspricht 10MHz</a:t>
            </a:r>
            <a:r>
              <a:rPr lang="de-DE" dirty="0" smtClean="0"/>
              <a:t>.</a:t>
            </a:r>
          </a:p>
          <a:p>
            <a:r>
              <a:rPr lang="de-DE" dirty="0"/>
              <a:t>1952 wurde erkannt dass man </a:t>
            </a:r>
            <a:r>
              <a:rPr lang="de-DE" dirty="0" err="1"/>
              <a:t>Donor</a:t>
            </a:r>
            <a:r>
              <a:rPr lang="de-DE" dirty="0"/>
              <a:t>-Ionen durch </a:t>
            </a:r>
            <a:r>
              <a:rPr lang="de-DE" dirty="0">
                <a:solidFill>
                  <a:srgbClr val="FF0701"/>
                </a:solidFill>
              </a:rPr>
              <a:t>Diffusion</a:t>
            </a:r>
            <a:r>
              <a:rPr lang="de-DE" dirty="0"/>
              <a:t> von der Oberfläche des Halbleiters implantieren kann, und auf diese Weise dünne Bereiche erzeugen kann. Erste Verfahren haben Dämpfe mit </a:t>
            </a:r>
            <a:r>
              <a:rPr lang="de-DE" dirty="0" err="1" smtClean="0"/>
              <a:t>Donor</a:t>
            </a:r>
            <a:r>
              <a:rPr lang="de-DE" dirty="0" smtClean="0"/>
              <a:t>-Ionen </a:t>
            </a:r>
            <a:r>
              <a:rPr lang="de-DE" dirty="0"/>
              <a:t>verwendet. Man konnte auf diese Weise die Dicke des dotierten Bereichs genau </a:t>
            </a:r>
            <a:r>
              <a:rPr lang="de-DE" dirty="0" smtClean="0"/>
              <a:t>kontrollieren.</a:t>
            </a:r>
          </a:p>
        </p:txBody>
      </p:sp>
      <p:pic>
        <p:nvPicPr>
          <p:cNvPr id="19460" name="Picture 4" descr="http://th03.deviantart.net/fs70/PRE/i/2013/149/d/d/diffusion_by_selam_photography-d6717c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114800"/>
            <a:ext cx="4187825" cy="209391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upload.wikimedia.org/wikipedia/commons/thumb/f/f9/Blausen_0315_Diffusion.png/1024px-Blausen_0315_Diffusio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8" descr="http://upload.wikimedia.org/wikipedia/commons/thumb/f/f9/Blausen_0315_Diffusion.png/1024px-Blausen_0315_Diffusion.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10" descr="http://upload.wikimedia.org/wikipedia/commons/thumb/f/f9/Blausen_0315_Diffusion.png/1024px-Blausen_0315_Diffusion.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915357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smtClean="0"/>
              <a:t>Erste diffusionsbasierte Transistoren</a:t>
            </a:r>
          </a:p>
        </p:txBody>
      </p:sp>
      <p:sp>
        <p:nvSpPr>
          <p:cNvPr id="3" name="Inhaltsplatzhalter 2"/>
          <p:cNvSpPr>
            <a:spLocks noGrp="1"/>
          </p:cNvSpPr>
          <p:nvPr>
            <p:ph idx="1"/>
          </p:nvPr>
        </p:nvSpPr>
        <p:spPr>
          <a:xfrm>
            <a:off x="457200" y="692150"/>
            <a:ext cx="8229600" cy="4032250"/>
          </a:xfrm>
        </p:spPr>
        <p:txBody>
          <a:bodyPr/>
          <a:lstStyle/>
          <a:p>
            <a:r>
              <a:rPr lang="de-DE" dirty="0" smtClean="0"/>
              <a:t>1954 </a:t>
            </a:r>
            <a:r>
              <a:rPr lang="de-DE" dirty="0"/>
              <a:t>wurde der erste Germanium </a:t>
            </a:r>
            <a:r>
              <a:rPr lang="de-DE" dirty="0" smtClean="0"/>
              <a:t>Diffusionstransistor </a:t>
            </a:r>
            <a:r>
              <a:rPr lang="de-DE" dirty="0"/>
              <a:t>hergestellt (Charles A. Lee</a:t>
            </a:r>
            <a:r>
              <a:rPr lang="de-DE" dirty="0" smtClean="0"/>
              <a:t>) – </a:t>
            </a:r>
            <a:r>
              <a:rPr lang="de-DE" dirty="0" smtClean="0">
                <a:solidFill>
                  <a:srgbClr val="FF0701"/>
                </a:solidFill>
              </a:rPr>
              <a:t>„Mesa“ </a:t>
            </a:r>
            <a:r>
              <a:rPr lang="de-DE" dirty="0" smtClean="0"/>
              <a:t>Transistor</a:t>
            </a:r>
          </a:p>
          <a:p>
            <a:r>
              <a:rPr lang="de-DE" dirty="0"/>
              <a:t>Lee nahm p-dotiertes Kristall, erzeugte n-Basis durch Diffusion mit Arsen (1.5um) und dann Emitter (n-Typ) indem er Aluminium in n-Bereich diffundierte. </a:t>
            </a:r>
          </a:p>
          <a:p>
            <a:r>
              <a:rPr lang="de-DE" dirty="0"/>
              <a:t>Zur Verbesserung der elektrischen Eigenschaften (u. a. Reduzierung von Sperrschicht-Kapazitäten, Verbesserung der Hochfrequenzleistung) werden </a:t>
            </a:r>
            <a:r>
              <a:rPr lang="de-DE" dirty="0" smtClean="0"/>
              <a:t>nun die </a:t>
            </a:r>
            <a:r>
              <a:rPr lang="de-DE" dirty="0"/>
              <a:t>oberen Schichten des Transistors bis zur Kontaktstelle der Dotierungsmaterialien mit dem Halbleiterkristall nasschemisch geätzt. </a:t>
            </a:r>
          </a:p>
        </p:txBody>
      </p:sp>
      <p:pic>
        <p:nvPicPr>
          <p:cNvPr id="20482" name="Picture 2" descr="http://upload.wikimedia.org/wikipedia/commons/thumb/2/22/Mesa_transistor_schematic_%28german%29.svg/1024px-Mesa_transistor_schematic_%28german%29.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05200"/>
            <a:ext cx="7239000" cy="284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2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4032250"/>
          </a:xfrm>
        </p:spPr>
        <p:txBody>
          <a:bodyPr/>
          <a:lstStyle/>
          <a:p>
            <a:r>
              <a:rPr lang="de-DE" dirty="0"/>
              <a:t>1954 wurde der erste Germanium Diffusionstransistor hergestellt (Charles A. Lee) – </a:t>
            </a:r>
            <a:r>
              <a:rPr lang="de-DE" dirty="0">
                <a:solidFill>
                  <a:srgbClr val="FF0701"/>
                </a:solidFill>
              </a:rPr>
              <a:t>„Mesa“ </a:t>
            </a:r>
            <a:r>
              <a:rPr lang="de-DE" dirty="0"/>
              <a:t>Transistor</a:t>
            </a:r>
          </a:p>
          <a:p>
            <a:r>
              <a:rPr lang="de-DE" dirty="0"/>
              <a:t>Lee nahm p-dotiertes Kristall, erzeugte n-Basis durch Diffusion mit Arsen (1.5um) und dann Emitter (n-Typ) indem er Aluminium in n-Bereich diffundierte. </a:t>
            </a:r>
          </a:p>
          <a:p>
            <a:r>
              <a:rPr lang="de-DE" dirty="0"/>
              <a:t>Zur Verbesserung der elektrischen Eigenschaften (u. a. Reduzierung von Sperrschicht-Kapazitäten, Verbesserung der Hochfrequenzleistung) werden nun die oberen Schichten des Transistors bis zur Kontaktstelle der Dotierungsmaterialien mit dem Halbleiterkristall nasschemisch geätzt. </a:t>
            </a:r>
          </a:p>
        </p:txBody>
      </p:sp>
      <p:pic>
        <p:nvPicPr>
          <p:cNvPr id="6" name="Picture 2" descr="Outdoor enthusiasts flock to Mesa, Arizona for the wealth of things to 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0"/>
            <a:ext cx="4029075"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6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4032250"/>
          </a:xfrm>
        </p:spPr>
        <p:txBody>
          <a:bodyPr/>
          <a:lstStyle/>
          <a:p>
            <a:r>
              <a:rPr lang="de-DE" dirty="0"/>
              <a:t>Es konnte auf diese Weise die Basisdicken von 1um erreicht werden und die Frequenzen von 500MHz. </a:t>
            </a:r>
          </a:p>
          <a:p>
            <a:r>
              <a:rPr lang="de-DE" dirty="0"/>
              <a:t>Ein Jahr später wurde auch der erste Silizium </a:t>
            </a:r>
            <a:r>
              <a:rPr lang="de-DE" dirty="0" smtClean="0"/>
              <a:t>Mesa </a:t>
            </a:r>
            <a:r>
              <a:rPr lang="de-DE" dirty="0"/>
              <a:t>Transistor hergestellt -120MHz.</a:t>
            </a:r>
          </a:p>
        </p:txBody>
      </p:sp>
    </p:spTree>
    <p:extLst>
      <p:ext uri="{BB962C8B-B14F-4D97-AF65-F5344CB8AC3E}">
        <p14:creationId xmlns:p14="http://schemas.microsoft.com/office/powerpoint/2010/main" val="130603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smtClean="0"/>
              <a:t>SiO2 und </a:t>
            </a:r>
            <a:r>
              <a:rPr lang="de-DE" altLang="de-DE" dirty="0" err="1" smtClean="0"/>
              <a:t>Litographie</a:t>
            </a:r>
            <a:endParaRPr lang="de-DE" altLang="de-DE" dirty="0" smtClean="0"/>
          </a:p>
        </p:txBody>
      </p:sp>
      <p:sp>
        <p:nvSpPr>
          <p:cNvPr id="3" name="Inhaltsplatzhalter 2"/>
          <p:cNvSpPr>
            <a:spLocks noGrp="1"/>
          </p:cNvSpPr>
          <p:nvPr>
            <p:ph idx="1"/>
          </p:nvPr>
        </p:nvSpPr>
        <p:spPr>
          <a:xfrm>
            <a:off x="457200" y="692150"/>
            <a:ext cx="8229600" cy="4184650"/>
          </a:xfrm>
        </p:spPr>
        <p:txBody>
          <a:bodyPr/>
          <a:lstStyle/>
          <a:p>
            <a:r>
              <a:rPr lang="de-DE" dirty="0"/>
              <a:t>Weitere Innovation 1955</a:t>
            </a:r>
          </a:p>
          <a:p>
            <a:r>
              <a:rPr lang="de-DE" dirty="0"/>
              <a:t>SiO2 Lage auf der Oberfläche kann als </a:t>
            </a:r>
            <a:r>
              <a:rPr lang="de-DE" dirty="0" smtClean="0"/>
              <a:t>die Maske </a:t>
            </a:r>
            <a:r>
              <a:rPr lang="de-DE" dirty="0"/>
              <a:t>für die Diffusion verwendet </a:t>
            </a:r>
            <a:r>
              <a:rPr lang="de-DE" dirty="0" smtClean="0"/>
              <a:t>werden -&gt; „Geburt“ von </a:t>
            </a:r>
            <a:r>
              <a:rPr lang="de-DE" dirty="0"/>
              <a:t>Lithographie</a:t>
            </a:r>
          </a:p>
          <a:p>
            <a:r>
              <a:rPr lang="de-DE" dirty="0" err="1"/>
              <a:t>Fotolack</a:t>
            </a:r>
            <a:r>
              <a:rPr lang="de-DE" dirty="0"/>
              <a:t> wird für die Strukturierung von Oxid verwendet, auf diese Weise werden Fenster im Oxid gemacht, die dann verwendet werden um Diffusion zu kontrollieren</a:t>
            </a:r>
            <a:r>
              <a:rPr lang="de-DE" dirty="0" smtClean="0"/>
              <a:t>.</a:t>
            </a:r>
            <a:endParaRPr lang="de-DE" dirty="0"/>
          </a:p>
        </p:txBody>
      </p:sp>
      <p:pic>
        <p:nvPicPr>
          <p:cNvPr id="23554" name="Picture 2" descr="http://www.tpub.com/neets/book14/00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0"/>
            <a:ext cx="4962525"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987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err="1" smtClean="0"/>
              <a:t>Planare</a:t>
            </a:r>
            <a:r>
              <a:rPr lang="de-DE" altLang="de-DE" dirty="0" smtClean="0"/>
              <a:t> Transistoren</a:t>
            </a:r>
          </a:p>
        </p:txBody>
      </p:sp>
      <p:sp>
        <p:nvSpPr>
          <p:cNvPr id="3" name="Inhaltsplatzhalter 2"/>
          <p:cNvSpPr>
            <a:spLocks noGrp="1"/>
          </p:cNvSpPr>
          <p:nvPr>
            <p:ph idx="1"/>
          </p:nvPr>
        </p:nvSpPr>
        <p:spPr>
          <a:xfrm>
            <a:off x="457200" y="692150"/>
            <a:ext cx="8229600" cy="4184650"/>
          </a:xfrm>
        </p:spPr>
        <p:txBody>
          <a:bodyPr/>
          <a:lstStyle/>
          <a:p>
            <a:r>
              <a:rPr lang="de-DE" dirty="0" smtClean="0"/>
              <a:t>Bald </a:t>
            </a:r>
            <a:r>
              <a:rPr lang="de-DE" dirty="0"/>
              <a:t>wurde es möglich die Diffusionsbereiche horizontal genauso gut zu kontrollieren als vertikal.</a:t>
            </a:r>
          </a:p>
          <a:p>
            <a:r>
              <a:rPr lang="de-DE" dirty="0"/>
              <a:t>Dies ermöglichte </a:t>
            </a:r>
            <a:r>
              <a:rPr lang="de-DE" dirty="0" err="1"/>
              <a:t>planare</a:t>
            </a:r>
            <a:r>
              <a:rPr lang="de-DE" dirty="0"/>
              <a:t> </a:t>
            </a:r>
            <a:r>
              <a:rPr lang="de-DE" dirty="0" smtClean="0"/>
              <a:t>Transistoren</a:t>
            </a:r>
          </a:p>
          <a:p>
            <a:r>
              <a:rPr lang="de-DE" dirty="0"/>
              <a:t>Diese Innovation </a:t>
            </a:r>
            <a:r>
              <a:rPr lang="de-DE" dirty="0" smtClean="0"/>
              <a:t>beendete die Zeit des </a:t>
            </a:r>
            <a:r>
              <a:rPr lang="de-DE" dirty="0"/>
              <a:t>Germaniums. Es konnte kein Material gefunden werden das die Diffusion ins Germanium maskiert. Germanium Oxide ist sehr brüchig und in Wasser löslich. So hatte Silizium einen entscheidenden Vorteil.</a:t>
            </a:r>
          </a:p>
          <a:p>
            <a:endParaRPr lang="de-DE" dirty="0"/>
          </a:p>
        </p:txBody>
      </p:sp>
    </p:spTree>
    <p:extLst>
      <p:ext uri="{BB962C8B-B14F-4D97-AF65-F5344CB8AC3E}">
        <p14:creationId xmlns:p14="http://schemas.microsoft.com/office/powerpoint/2010/main" val="98824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4184650"/>
          </a:xfrm>
        </p:spPr>
        <p:txBody>
          <a:bodyPr/>
          <a:lstStyle/>
          <a:p>
            <a:r>
              <a:rPr lang="de-DE" dirty="0"/>
              <a:t>SiO2 hat auch ein weiteres Problem gelöst – es diente als Schutzlage und verhinderte dass z.B. die Feuchtigkeit aus der Luft die Transistoren beeinflusst.</a:t>
            </a:r>
          </a:p>
          <a:p>
            <a:r>
              <a:rPr lang="de-DE" dirty="0"/>
              <a:t>Um das zu erreichen, sollte SiO2 nach der Diffusionsschritten auf der Oberfläche gelassen werden.  </a:t>
            </a:r>
          </a:p>
          <a:p>
            <a:r>
              <a:rPr lang="de-DE" dirty="0"/>
              <a:t>Frühen Transistoren waren sehr feuchteempfindlich. Es dauerte 20 Jahre dies in Griff zu bekommen</a:t>
            </a:r>
            <a:r>
              <a:rPr lang="de-DE" dirty="0" smtClean="0"/>
              <a:t>.</a:t>
            </a:r>
            <a:endParaRPr lang="de-DE" dirty="0"/>
          </a:p>
        </p:txBody>
      </p:sp>
    </p:spTree>
    <p:extLst>
      <p:ext uri="{BB962C8B-B14F-4D97-AF65-F5344CB8AC3E}">
        <p14:creationId xmlns:p14="http://schemas.microsoft.com/office/powerpoint/2010/main" val="109183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smtClean="0"/>
              <a:t>MOSFET</a:t>
            </a:r>
          </a:p>
        </p:txBody>
      </p:sp>
      <p:sp>
        <p:nvSpPr>
          <p:cNvPr id="3" name="Inhaltsplatzhalter 2"/>
          <p:cNvSpPr>
            <a:spLocks noGrp="1"/>
          </p:cNvSpPr>
          <p:nvPr>
            <p:ph idx="1"/>
          </p:nvPr>
        </p:nvSpPr>
        <p:spPr>
          <a:xfrm>
            <a:off x="457200" y="692150"/>
            <a:ext cx="8229600" cy="4184650"/>
          </a:xfrm>
        </p:spPr>
        <p:txBody>
          <a:bodyPr/>
          <a:lstStyle/>
          <a:p>
            <a:r>
              <a:rPr lang="de-DE" dirty="0"/>
              <a:t>M. M. </a:t>
            </a:r>
            <a:r>
              <a:rPr lang="de-DE" dirty="0" err="1"/>
              <a:t>Atalla</a:t>
            </a:r>
            <a:r>
              <a:rPr lang="de-DE" dirty="0"/>
              <a:t> </a:t>
            </a:r>
            <a:r>
              <a:rPr lang="de-DE" dirty="0" smtClean="0"/>
              <a:t>und </a:t>
            </a:r>
            <a:r>
              <a:rPr lang="de-DE" dirty="0" err="1"/>
              <a:t>Dawon</a:t>
            </a:r>
            <a:r>
              <a:rPr lang="de-DE" dirty="0"/>
              <a:t> </a:t>
            </a:r>
            <a:r>
              <a:rPr lang="de-DE" dirty="0" err="1" smtClean="0"/>
              <a:t>Kahng</a:t>
            </a:r>
            <a:r>
              <a:rPr lang="de-DE" dirty="0" smtClean="0"/>
              <a:t> </a:t>
            </a:r>
            <a:r>
              <a:rPr lang="de-DE" dirty="0"/>
              <a:t>(Bell L.) </a:t>
            </a:r>
            <a:r>
              <a:rPr lang="de-DE" dirty="0" smtClean="0"/>
              <a:t>haben </a:t>
            </a:r>
            <a:r>
              <a:rPr lang="de-DE" dirty="0"/>
              <a:t>die Schutzwirkung von SiO2 untersucht</a:t>
            </a:r>
            <a:r>
              <a:rPr lang="de-DE" dirty="0" smtClean="0"/>
              <a:t>.</a:t>
            </a:r>
          </a:p>
          <a:p>
            <a:r>
              <a:rPr lang="de-DE" dirty="0" smtClean="0"/>
              <a:t>1959 </a:t>
            </a:r>
            <a:r>
              <a:rPr lang="de-DE" dirty="0"/>
              <a:t>ist es ihnen gelungen durch die Verwendung von SiO2 die Dichte der Verunreinigungen an der Silizium Oberfläche so zu </a:t>
            </a:r>
            <a:r>
              <a:rPr lang="de-DE" dirty="0" smtClean="0"/>
              <a:t>verringern, </a:t>
            </a:r>
            <a:r>
              <a:rPr lang="de-DE" dirty="0"/>
              <a:t>dass sie ein Feldeffekt erreicht konnten.</a:t>
            </a:r>
          </a:p>
          <a:p>
            <a:r>
              <a:rPr lang="de-DE" dirty="0"/>
              <a:t>Der Feldeffekt </a:t>
            </a:r>
            <a:r>
              <a:rPr lang="de-DE" dirty="0" smtClean="0"/>
              <a:t>MOS (</a:t>
            </a:r>
            <a:r>
              <a:rPr lang="de-DE" dirty="0" err="1" smtClean="0"/>
              <a:t>Metal</a:t>
            </a:r>
            <a:r>
              <a:rPr lang="de-DE" dirty="0" smtClean="0"/>
              <a:t>-Oxide-Semiconductor) </a:t>
            </a:r>
            <a:r>
              <a:rPr lang="de-DE" dirty="0"/>
              <a:t>Transistor wurde zum ersten Mal </a:t>
            </a:r>
            <a:r>
              <a:rPr lang="de-DE" dirty="0" smtClean="0"/>
              <a:t>erzeugt.</a:t>
            </a:r>
          </a:p>
        </p:txBody>
      </p:sp>
      <p:pic>
        <p:nvPicPr>
          <p:cNvPr id="24578" name="Picture 2" descr="http://www.computerhistory.org/atchm/wp-content/uploads/2013/12/Martin_Atalla_s-245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81400"/>
            <a:ext cx="23336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computerhistory.org/atchm/wp-content/uploads/2013/12/Dawon_Kahng_s-238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581400"/>
            <a:ext cx="22669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s7.computerhistory.org/is/image/CHM/500003093-03-01?$re-zoo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862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928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smtClean="0"/>
              <a:t>Transistoreffekt</a:t>
            </a:r>
          </a:p>
          <a:p>
            <a:r>
              <a:rPr lang="de-DE" dirty="0" smtClean="0"/>
              <a:t>Strom zwischen N-N Bereichen durch Spannung am P-bereich kontrollieren</a:t>
            </a:r>
          </a:p>
          <a:p>
            <a:r>
              <a:rPr lang="de-DE" dirty="0" smtClean="0"/>
              <a:t>Verstärkung/Leistung</a:t>
            </a:r>
            <a:endParaRPr lang="de-DE" dirty="0"/>
          </a:p>
        </p:txBody>
      </p:sp>
    </p:spTree>
    <p:extLst>
      <p:ext uri="{BB962C8B-B14F-4D97-AF65-F5344CB8AC3E}">
        <p14:creationId xmlns:p14="http://schemas.microsoft.com/office/powerpoint/2010/main" val="99897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1212850"/>
          </a:xfrm>
        </p:spPr>
        <p:txBody>
          <a:bodyPr/>
          <a:lstStyle/>
          <a:p>
            <a:r>
              <a:rPr lang="de-DE" dirty="0" smtClean="0"/>
              <a:t>Die ersten MOS Transistoren hatten schlechtere Eigenschaften als die bipolaren. Hauptproblem war zu hohe Schwelle-Spannung. Dies konnte durch Silizium Gates verbessert werden.</a:t>
            </a:r>
            <a:endParaRPr lang="de-DE" dirty="0"/>
          </a:p>
        </p:txBody>
      </p:sp>
      <p:pic>
        <p:nvPicPr>
          <p:cNvPr id="28674" name="Picture 2" descr="http://www.mikrochip-abc.net/tl_files/mc-abc-bilder/Images/01_Basics/01_04_Transistor/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95675"/>
            <a:ext cx="523875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976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smtClean="0"/>
              <a:t>Erste IC</a:t>
            </a:r>
          </a:p>
        </p:txBody>
      </p:sp>
      <p:sp>
        <p:nvSpPr>
          <p:cNvPr id="3" name="Inhaltsplatzhalter 2"/>
          <p:cNvSpPr>
            <a:spLocks noGrp="1"/>
          </p:cNvSpPr>
          <p:nvPr>
            <p:ph idx="1"/>
          </p:nvPr>
        </p:nvSpPr>
        <p:spPr>
          <a:xfrm>
            <a:off x="457200" y="692150"/>
            <a:ext cx="8229600" cy="4184650"/>
          </a:xfrm>
        </p:spPr>
        <p:txBody>
          <a:bodyPr/>
          <a:lstStyle/>
          <a:p>
            <a:r>
              <a:rPr lang="de-DE" dirty="0"/>
              <a:t>Ab 1960 werden </a:t>
            </a:r>
            <a:r>
              <a:rPr lang="de-DE" dirty="0" err="1" smtClean="0"/>
              <a:t>planare</a:t>
            </a:r>
            <a:r>
              <a:rPr lang="de-DE" dirty="0" smtClean="0"/>
              <a:t> </a:t>
            </a:r>
            <a:r>
              <a:rPr lang="de-DE" dirty="0"/>
              <a:t>Transistoren </a:t>
            </a:r>
            <a:r>
              <a:rPr lang="de-DE" dirty="0" smtClean="0"/>
              <a:t>serienmäßig hergestellt </a:t>
            </a:r>
            <a:r>
              <a:rPr lang="de-DE" dirty="0"/>
              <a:t>– alle Kontakte sind auf der </a:t>
            </a:r>
            <a:r>
              <a:rPr lang="de-DE" dirty="0" smtClean="0"/>
              <a:t>Oberseite.</a:t>
            </a:r>
          </a:p>
          <a:p>
            <a:r>
              <a:rPr lang="de-DE" dirty="0" err="1" smtClean="0"/>
              <a:t>Ohmsche</a:t>
            </a:r>
            <a:r>
              <a:rPr lang="de-DE" dirty="0" smtClean="0"/>
              <a:t> </a:t>
            </a:r>
            <a:r>
              <a:rPr lang="de-DE" dirty="0"/>
              <a:t>Kontakte durch die Öffnungen im Oxid. (Moore </a:t>
            </a:r>
            <a:r>
              <a:rPr lang="de-DE" dirty="0" err="1"/>
              <a:t>and</a:t>
            </a:r>
            <a:r>
              <a:rPr lang="de-DE" dirty="0"/>
              <a:t> </a:t>
            </a:r>
            <a:r>
              <a:rPr lang="de-DE" dirty="0" err="1"/>
              <a:t>Noyce</a:t>
            </a:r>
            <a:r>
              <a:rPr lang="de-DE" dirty="0"/>
              <a:t>)</a:t>
            </a:r>
          </a:p>
          <a:p>
            <a:r>
              <a:rPr lang="de-DE" dirty="0" smtClean="0"/>
              <a:t>Alle grundlegende Technologien für die Herstellung von integrierten Schaltungen waren da.   </a:t>
            </a:r>
            <a:endParaRPr lang="de-DE" dirty="0"/>
          </a:p>
          <a:p>
            <a:r>
              <a:rPr lang="de-DE" dirty="0"/>
              <a:t>Die erste IC wurde von </a:t>
            </a:r>
            <a:r>
              <a:rPr lang="de-DE" dirty="0" err="1"/>
              <a:t>Kilby</a:t>
            </a:r>
            <a:r>
              <a:rPr lang="de-DE" dirty="0"/>
              <a:t> </a:t>
            </a:r>
            <a:r>
              <a:rPr lang="de-DE" dirty="0" smtClean="0"/>
              <a:t>(TI) in </a:t>
            </a:r>
            <a:r>
              <a:rPr lang="de-DE" dirty="0"/>
              <a:t>1958 hergestellt. Seine erste Schaltungen hatten etwa zehn Komponenten (Transistoren, Dioden, Kondensatoren und Widerstände) und wurden mit Drahtbonds verbunden. </a:t>
            </a:r>
          </a:p>
        </p:txBody>
      </p:sp>
      <p:pic>
        <p:nvPicPr>
          <p:cNvPr id="27667"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19" y="3200400"/>
            <a:ext cx="6782281"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6248400" y="3124200"/>
            <a:ext cx="1633781" cy="276999"/>
          </a:xfrm>
          <a:prstGeom prst="rect">
            <a:avLst/>
          </a:prstGeom>
          <a:noFill/>
        </p:spPr>
        <p:txBody>
          <a:bodyPr wrap="none" rtlCol="0">
            <a:spAutoFit/>
          </a:bodyPr>
          <a:lstStyle/>
          <a:p>
            <a:r>
              <a:rPr lang="de-DE" dirty="0" err="1" smtClean="0"/>
              <a:t>Kilby‘s</a:t>
            </a:r>
            <a:r>
              <a:rPr lang="de-DE" dirty="0" smtClean="0"/>
              <a:t> </a:t>
            </a:r>
            <a:r>
              <a:rPr lang="de-DE" dirty="0" err="1" smtClean="0"/>
              <a:t>germanium</a:t>
            </a:r>
            <a:r>
              <a:rPr lang="de-DE" dirty="0" smtClean="0"/>
              <a:t> IC</a:t>
            </a:r>
            <a:endParaRPr lang="de-DE" dirty="0"/>
          </a:p>
        </p:txBody>
      </p:sp>
    </p:spTree>
    <p:extLst>
      <p:ext uri="{BB962C8B-B14F-4D97-AF65-F5344CB8AC3E}">
        <p14:creationId xmlns:p14="http://schemas.microsoft.com/office/powerpoint/2010/main" val="3622842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smtClean="0"/>
              <a:t>Erste logische ICs</a:t>
            </a:r>
          </a:p>
        </p:txBody>
      </p:sp>
      <p:sp>
        <p:nvSpPr>
          <p:cNvPr id="3" name="Inhaltsplatzhalter 2"/>
          <p:cNvSpPr>
            <a:spLocks noGrp="1"/>
          </p:cNvSpPr>
          <p:nvPr>
            <p:ph idx="1"/>
          </p:nvPr>
        </p:nvSpPr>
        <p:spPr>
          <a:xfrm>
            <a:off x="457200" y="692150"/>
            <a:ext cx="8229600" cy="1212850"/>
          </a:xfrm>
        </p:spPr>
        <p:txBody>
          <a:bodyPr/>
          <a:lstStyle/>
          <a:p>
            <a:r>
              <a:rPr lang="de-DE" dirty="0" err="1" smtClean="0"/>
              <a:t>Drahtbonden</a:t>
            </a:r>
            <a:r>
              <a:rPr lang="de-DE" dirty="0" smtClean="0"/>
              <a:t> </a:t>
            </a:r>
            <a:r>
              <a:rPr lang="de-DE" dirty="0"/>
              <a:t>war nur die vorläufige Lösung, und </a:t>
            </a:r>
            <a:r>
              <a:rPr lang="de-DE" dirty="0" err="1" smtClean="0"/>
              <a:t>Kilby</a:t>
            </a:r>
            <a:r>
              <a:rPr lang="de-DE" dirty="0" smtClean="0"/>
              <a:t> </a:t>
            </a:r>
            <a:r>
              <a:rPr lang="de-DE" dirty="0"/>
              <a:t>hat in seinem Patent vorgeschlagen die Metallleitungen auf die Oxid-Isolierung per Abscheidung zu erzeugen.  </a:t>
            </a:r>
            <a:r>
              <a:rPr lang="de-DE" dirty="0" smtClean="0"/>
              <a:t>Ähnliche </a:t>
            </a:r>
            <a:r>
              <a:rPr lang="de-DE" dirty="0"/>
              <a:t>Idee hatte auch </a:t>
            </a:r>
            <a:r>
              <a:rPr lang="de-DE" dirty="0" err="1" smtClean="0"/>
              <a:t>Noyce</a:t>
            </a:r>
            <a:r>
              <a:rPr lang="de-DE" dirty="0" smtClean="0"/>
              <a:t> (Fairchild), </a:t>
            </a:r>
            <a:r>
              <a:rPr lang="de-DE" dirty="0"/>
              <a:t>unabhängig von </a:t>
            </a:r>
            <a:r>
              <a:rPr lang="de-DE" dirty="0" err="1"/>
              <a:t>Kilby</a:t>
            </a:r>
            <a:r>
              <a:rPr lang="de-DE" dirty="0" smtClean="0"/>
              <a:t>.</a:t>
            </a:r>
          </a:p>
          <a:p>
            <a:r>
              <a:rPr lang="de-DE" dirty="0" err="1" smtClean="0"/>
              <a:t>Noyce</a:t>
            </a:r>
            <a:r>
              <a:rPr lang="de-DE" dirty="0" smtClean="0"/>
              <a:t> hat späte Intel gegründet</a:t>
            </a:r>
            <a:endParaRPr lang="de-DE" dirty="0"/>
          </a:p>
        </p:txBody>
      </p:sp>
      <p:sp>
        <p:nvSpPr>
          <p:cNvPr id="4" name="Textfeld 3"/>
          <p:cNvSpPr txBox="1"/>
          <p:nvPr/>
        </p:nvSpPr>
        <p:spPr>
          <a:xfrm>
            <a:off x="6934200" y="6477000"/>
            <a:ext cx="1633781" cy="276999"/>
          </a:xfrm>
          <a:prstGeom prst="rect">
            <a:avLst/>
          </a:prstGeom>
          <a:noFill/>
        </p:spPr>
        <p:txBody>
          <a:bodyPr wrap="none" rtlCol="0">
            <a:spAutoFit/>
          </a:bodyPr>
          <a:lstStyle/>
          <a:p>
            <a:r>
              <a:rPr lang="de-DE" dirty="0" err="1" smtClean="0"/>
              <a:t>Kilby‘s</a:t>
            </a:r>
            <a:r>
              <a:rPr lang="de-DE" dirty="0" smtClean="0"/>
              <a:t> </a:t>
            </a:r>
            <a:r>
              <a:rPr lang="de-DE" dirty="0" err="1" smtClean="0"/>
              <a:t>germanium</a:t>
            </a:r>
            <a:r>
              <a:rPr lang="de-DE" dirty="0" smtClean="0"/>
              <a:t> IC</a:t>
            </a:r>
            <a:endParaRPr lang="de-DE" dirty="0"/>
          </a:p>
        </p:txBody>
      </p:sp>
      <p:pic>
        <p:nvPicPr>
          <p:cNvPr id="29698" name="Picture 2" descr="http://hackadaycom.files.wordpress.com/2011/04/integratedcircuit.jpg?w=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200"/>
            <a:ext cx="6019801" cy="32916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635578" y="6248400"/>
            <a:ext cx="1504387" cy="276999"/>
          </a:xfrm>
          <a:prstGeom prst="rect">
            <a:avLst/>
          </a:prstGeom>
          <a:noFill/>
        </p:spPr>
        <p:txBody>
          <a:bodyPr wrap="none" rtlCol="0">
            <a:spAutoFit/>
          </a:bodyPr>
          <a:lstStyle/>
          <a:p>
            <a:r>
              <a:rPr lang="de-DE" dirty="0" err="1" smtClean="0"/>
              <a:t>Flip-flop</a:t>
            </a:r>
            <a:r>
              <a:rPr lang="de-DE" dirty="0" smtClean="0"/>
              <a:t> – TR </a:t>
            </a:r>
            <a:r>
              <a:rPr lang="de-DE" dirty="0" err="1" smtClean="0"/>
              <a:t>Logic</a:t>
            </a:r>
            <a:endParaRPr lang="de-DE" dirty="0"/>
          </a:p>
        </p:txBody>
      </p:sp>
    </p:spTree>
    <p:extLst>
      <p:ext uri="{BB962C8B-B14F-4D97-AF65-F5344CB8AC3E}">
        <p14:creationId xmlns:p14="http://schemas.microsoft.com/office/powerpoint/2010/main" val="189094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4184650"/>
          </a:xfrm>
        </p:spPr>
        <p:txBody>
          <a:bodyPr/>
          <a:lstStyle/>
          <a:p>
            <a:r>
              <a:rPr lang="de-DE" dirty="0"/>
              <a:t>Es ist interessant dass die </a:t>
            </a:r>
            <a:r>
              <a:rPr lang="de-DE" dirty="0" err="1" smtClean="0"/>
              <a:t>Kilbys</a:t>
            </a:r>
            <a:r>
              <a:rPr lang="de-DE" dirty="0" smtClean="0"/>
              <a:t> </a:t>
            </a:r>
            <a:r>
              <a:rPr lang="de-DE" dirty="0"/>
              <a:t>Idee am Anfang wenig Zustimmung in Industrie hatte. Man hat argumentiert dass die ICs schlechte Ausbeute hätten wegen vielen Komponenten und gab es Sicherheitsbedenken.   </a:t>
            </a:r>
          </a:p>
          <a:p>
            <a:r>
              <a:rPr lang="de-DE" dirty="0"/>
              <a:t>Wenn ein Transistor 90% Ausbeute hätte, hätte die ganze IC nur </a:t>
            </a:r>
            <a:r>
              <a:rPr lang="de-DE" dirty="0" smtClean="0"/>
              <a:t>0.9 hoch </a:t>
            </a:r>
            <a:r>
              <a:rPr lang="de-DE" dirty="0"/>
              <a:t>Zahl der Transistoren.</a:t>
            </a:r>
          </a:p>
          <a:p>
            <a:r>
              <a:rPr lang="de-DE" dirty="0"/>
              <a:t>Man hat nach alternativen für ICs gesucht – z.B. nach funktionalen Bauteilen die viele Transistoren ersetzen. Ein Beispiel ist der Quarzoszillator, ein anderes CCD.</a:t>
            </a:r>
          </a:p>
          <a:p>
            <a:r>
              <a:rPr lang="de-DE" dirty="0"/>
              <a:t>Es hat sich aber gezeigt dass die ICs deutlich robuster als gedacht sind. Ausbeute war nicht eine Zufallsvariable. Es gab immer Bereiche auf dem Siliziumscheibe mit 100% Ausbeute.</a:t>
            </a:r>
          </a:p>
        </p:txBody>
      </p:sp>
    </p:spTree>
    <p:extLst>
      <p:ext uri="{BB962C8B-B14F-4D97-AF65-F5344CB8AC3E}">
        <p14:creationId xmlns:p14="http://schemas.microsoft.com/office/powerpoint/2010/main" val="410718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smtClean="0"/>
              <a:t>(C)MOS ICs</a:t>
            </a:r>
          </a:p>
        </p:txBody>
      </p:sp>
      <p:sp>
        <p:nvSpPr>
          <p:cNvPr id="3" name="Inhaltsplatzhalter 2"/>
          <p:cNvSpPr>
            <a:spLocks noGrp="1"/>
          </p:cNvSpPr>
          <p:nvPr>
            <p:ph idx="1"/>
          </p:nvPr>
        </p:nvSpPr>
        <p:spPr>
          <a:xfrm>
            <a:off x="457200" y="692150"/>
            <a:ext cx="8229600" cy="4184650"/>
          </a:xfrm>
        </p:spPr>
        <p:txBody>
          <a:bodyPr/>
          <a:lstStyle/>
          <a:p>
            <a:r>
              <a:rPr lang="de-DE" dirty="0"/>
              <a:t>Es musste aber die Entscheidung über die beste Transistorart für IC fallen. </a:t>
            </a:r>
            <a:endParaRPr lang="de-DE" dirty="0" smtClean="0"/>
          </a:p>
          <a:p>
            <a:r>
              <a:rPr lang="de-DE" dirty="0" smtClean="0"/>
              <a:t>Es </a:t>
            </a:r>
            <a:r>
              <a:rPr lang="de-DE" dirty="0"/>
              <a:t>war klar dass ein </a:t>
            </a:r>
            <a:r>
              <a:rPr lang="de-DE" dirty="0" err="1"/>
              <a:t>planarer</a:t>
            </a:r>
            <a:r>
              <a:rPr lang="de-DE" dirty="0"/>
              <a:t> Transistor für IC optimal ist. MOS Transistor ist </a:t>
            </a:r>
            <a:r>
              <a:rPr lang="de-DE" dirty="0" smtClean="0"/>
              <a:t>besonders </a:t>
            </a:r>
            <a:r>
              <a:rPr lang="de-DE" dirty="0"/>
              <a:t>praktisch da seine Struktur einfacher ist. Er </a:t>
            </a:r>
            <a:r>
              <a:rPr lang="de-DE" dirty="0" smtClean="0"/>
              <a:t>ist </a:t>
            </a:r>
            <a:r>
              <a:rPr lang="de-DE" dirty="0"/>
              <a:t>kleiner </a:t>
            </a:r>
            <a:r>
              <a:rPr lang="de-DE" dirty="0" smtClean="0"/>
              <a:t>als </a:t>
            </a:r>
            <a:r>
              <a:rPr lang="de-DE" dirty="0"/>
              <a:t>der bipolare Transistor. Man kann auf einer IC deutlich mehr MOSFETs herstellen.</a:t>
            </a:r>
          </a:p>
          <a:p>
            <a:r>
              <a:rPr lang="de-DE" dirty="0"/>
              <a:t>Es ist interessant das historisch zu betrachten. Das Konzept FET besteht seit 1925. FET wurde zweimal hergestellt und wieder vergessen. Erst mit Entwicklung von ICs, 40 Jahre nach der Entdeckung des Konzepts, bekommt MOSFET die Hauptrolle in Elektronik</a:t>
            </a:r>
            <a:r>
              <a:rPr lang="de-DE" dirty="0" smtClean="0"/>
              <a:t>.</a:t>
            </a:r>
            <a:endParaRPr lang="de-DE" dirty="0"/>
          </a:p>
        </p:txBody>
      </p:sp>
      <p:pic>
        <p:nvPicPr>
          <p:cNvPr id="13" name="Picture 4" descr="http://upload.wikimedia.org/wikipedia/commons/thumb/8/85/74HC595-HD.jpg/640px-74HC595-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05200"/>
            <a:ext cx="3137204" cy="2872503"/>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2286000" y="6400800"/>
            <a:ext cx="2624436" cy="276999"/>
          </a:xfrm>
          <a:prstGeom prst="rect">
            <a:avLst/>
          </a:prstGeom>
        </p:spPr>
        <p:txBody>
          <a:bodyPr wrap="none">
            <a:spAutoFit/>
          </a:bodyPr>
          <a:lstStyle/>
          <a:p>
            <a:r>
              <a:rPr lang="en-US" dirty="0">
                <a:hlinkClick r:id="rId3" tooltip="Die (integrated circuit)"/>
              </a:rPr>
              <a:t>Die</a:t>
            </a:r>
            <a:r>
              <a:rPr lang="en-US" dirty="0"/>
              <a:t> of a 74HC595 8-bit </a:t>
            </a:r>
            <a:r>
              <a:rPr lang="en-US" dirty="0">
                <a:hlinkClick r:id="rId4" tooltip="Shift register"/>
              </a:rPr>
              <a:t>shift register</a:t>
            </a:r>
            <a:endParaRPr lang="de-DE" dirty="0"/>
          </a:p>
        </p:txBody>
      </p:sp>
    </p:spTree>
    <p:extLst>
      <p:ext uri="{BB962C8B-B14F-4D97-AF65-F5344CB8AC3E}">
        <p14:creationId xmlns:p14="http://schemas.microsoft.com/office/powerpoint/2010/main" val="276629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dirty="0"/>
              <a:t>Erster Mikroprozessor</a:t>
            </a:r>
            <a:endParaRPr lang="de-DE" altLang="de-DE" dirty="0" smtClean="0"/>
          </a:p>
        </p:txBody>
      </p:sp>
      <p:sp>
        <p:nvSpPr>
          <p:cNvPr id="3" name="Inhaltsplatzhalter 2"/>
          <p:cNvSpPr>
            <a:spLocks noGrp="1"/>
          </p:cNvSpPr>
          <p:nvPr>
            <p:ph idx="1"/>
          </p:nvPr>
        </p:nvSpPr>
        <p:spPr>
          <a:xfrm>
            <a:off x="457200" y="692150"/>
            <a:ext cx="8229600" cy="679450"/>
          </a:xfrm>
        </p:spPr>
        <p:txBody>
          <a:bodyPr/>
          <a:lstStyle/>
          <a:p>
            <a:r>
              <a:rPr lang="de-DE" dirty="0"/>
              <a:t>1971: Erster Mikroprozessor Intel </a:t>
            </a:r>
            <a:r>
              <a:rPr lang="de-DE" dirty="0" smtClean="0"/>
              <a:t>4004</a:t>
            </a:r>
          </a:p>
          <a:p>
            <a:r>
              <a:rPr lang="de-DE" dirty="0"/>
              <a:t>Paper: </a:t>
            </a:r>
            <a:r>
              <a:rPr lang="de-DE" dirty="0" smtClean="0"/>
              <a:t>William </a:t>
            </a:r>
            <a:r>
              <a:rPr lang="de-DE" dirty="0" err="1" smtClean="0"/>
              <a:t>Aspray</a:t>
            </a:r>
            <a:r>
              <a:rPr lang="de-DE" dirty="0" smtClean="0"/>
              <a:t> „</a:t>
            </a:r>
            <a:r>
              <a:rPr lang="en-US" dirty="0"/>
              <a:t>The Intel 4004 Microprocessor: What Constituted Invention? </a:t>
            </a:r>
            <a:r>
              <a:rPr lang="de-DE" dirty="0" smtClean="0"/>
              <a:t>“</a:t>
            </a:r>
            <a:endParaRPr lang="de-DE" dirty="0"/>
          </a:p>
        </p:txBody>
      </p:sp>
      <p:pic>
        <p:nvPicPr>
          <p:cNvPr id="34818" name="Picture 2" descr="http://upload.wikimedia.org/wikipedia/commons/thumb/a/a5/Unicom_141P_Calculator_3.jpg/640px-Unicom_141P_Calculator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505200"/>
            <a:ext cx="268224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http://upload.wikimedia.org/wikipedia/commons/thumb/8/87/4004_arch.svg/800px-4004_arch.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199"/>
            <a:ext cx="5181600" cy="391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15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dirty="0"/>
              <a:t>Erster Mikroprozessor</a:t>
            </a:r>
            <a:endParaRPr lang="de-DE" altLang="de-DE" dirty="0" smtClean="0"/>
          </a:p>
        </p:txBody>
      </p:sp>
      <p:sp>
        <p:nvSpPr>
          <p:cNvPr id="3" name="Inhaltsplatzhalter 2"/>
          <p:cNvSpPr>
            <a:spLocks noGrp="1"/>
          </p:cNvSpPr>
          <p:nvPr>
            <p:ph idx="1"/>
          </p:nvPr>
        </p:nvSpPr>
        <p:spPr>
          <a:xfrm>
            <a:off x="457200" y="692150"/>
            <a:ext cx="8229600" cy="679450"/>
          </a:xfrm>
        </p:spPr>
        <p:txBody>
          <a:bodyPr/>
          <a:lstStyle/>
          <a:p>
            <a:r>
              <a:rPr lang="de-DE" dirty="0" smtClean="0"/>
              <a:t>1971: Erster Mikroprozessor Intel 4004</a:t>
            </a:r>
            <a:endParaRPr lang="de-DE" dirty="0"/>
          </a:p>
        </p:txBody>
      </p:sp>
      <p:pic>
        <p:nvPicPr>
          <p:cNvPr id="34822" name="Picture 6" descr="http://www.4004.com/assets/4004-masks-showing-fets-j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 y="1447800"/>
            <a:ext cx="6749359"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25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err="1" smtClean="0"/>
              <a:t>Moore‘s</a:t>
            </a:r>
            <a:r>
              <a:rPr lang="de-DE" altLang="de-DE" dirty="0" smtClean="0"/>
              <a:t> </a:t>
            </a:r>
            <a:r>
              <a:rPr lang="de-DE" altLang="de-DE" dirty="0" err="1" smtClean="0"/>
              <a:t>law</a:t>
            </a:r>
            <a:endParaRPr lang="de-DE" altLang="de-DE" dirty="0" smtClean="0"/>
          </a:p>
        </p:txBody>
      </p:sp>
      <p:sp>
        <p:nvSpPr>
          <p:cNvPr id="3" name="Inhaltsplatzhalter 2"/>
          <p:cNvSpPr>
            <a:spLocks noGrp="1"/>
          </p:cNvSpPr>
          <p:nvPr>
            <p:ph idx="1"/>
          </p:nvPr>
        </p:nvSpPr>
        <p:spPr>
          <a:xfrm>
            <a:off x="457200" y="692150"/>
            <a:ext cx="8229600" cy="1060450"/>
          </a:xfrm>
        </p:spPr>
        <p:txBody>
          <a:bodyPr/>
          <a:lstStyle/>
          <a:p>
            <a:r>
              <a:rPr lang="de-DE" dirty="0" smtClean="0"/>
              <a:t>Seit </a:t>
            </a:r>
            <a:r>
              <a:rPr lang="de-DE" dirty="0"/>
              <a:t>dem Anfang der ICs verdoppelt sich die maximale Zahl der Transistoren etwa 18 Monate. Diesen Trend hat Moore schon in 1965 erkannt, und </a:t>
            </a:r>
            <a:r>
              <a:rPr lang="de-DE" dirty="0" smtClean="0"/>
              <a:t>er </a:t>
            </a:r>
            <a:r>
              <a:rPr lang="de-DE" dirty="0"/>
              <a:t>setzt sich bis heute vor.</a:t>
            </a:r>
          </a:p>
        </p:txBody>
      </p:sp>
      <p:sp>
        <p:nvSpPr>
          <p:cNvPr id="5" name="AutoShape 4" descr="http://ds.haverford.edu/bitbybit/wp-content/uploads/2012/07/Chapter_8-2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6" descr="http://ds.haverford.edu/bitbybit/wp-content/uploads/2012/07/Chapter_8-22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8" descr="http://ds.haverford.edu/bitbybit/wp-content/uploads/2012/07/Chapter_8-22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10" descr="http://ds.haverford.edu/bitbybit/wp-content/uploads/2012/07/Chapter_8-224.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12" descr="http://ds.haverford.edu/bitbybit/wp-content/uploads/2012/07/Chapter_8-224.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14" descr="http://ds.haverford.edu/bitbybit/wp-content/uploads/2012/07/Chapter_8-236.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AutoShape 16" descr="http://ds.haverford.edu/bitbybit/wp-content/uploads/2012/07/Chapter_8-236.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1748" name="Picture 4" descr="http://www.is.umk.pl/~duch/Wyklady/komput/w03/Moores_L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386" y="1981200"/>
            <a:ext cx="6439614"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39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1060450"/>
          </a:xfrm>
        </p:spPr>
        <p:txBody>
          <a:bodyPr/>
          <a:lstStyle/>
          <a:p>
            <a:r>
              <a:rPr lang="de-DE" dirty="0" smtClean="0"/>
              <a:t>Seit </a:t>
            </a:r>
            <a:r>
              <a:rPr lang="de-DE" dirty="0"/>
              <a:t>dem Anfang der ICs verdoppelt sich die maximale Zahl der Transistoren etwa 18 Monate. Diesen Trend hat Moore schon in 1965 erkannt, und </a:t>
            </a:r>
            <a:r>
              <a:rPr lang="de-DE" dirty="0" smtClean="0"/>
              <a:t>er </a:t>
            </a:r>
            <a:r>
              <a:rPr lang="de-DE" dirty="0"/>
              <a:t>setzt sich bis heute vor.</a:t>
            </a:r>
          </a:p>
        </p:txBody>
      </p:sp>
      <p:sp>
        <p:nvSpPr>
          <p:cNvPr id="5" name="AutoShape 4" descr="http://ds.haverford.edu/bitbybit/wp-content/uploads/2012/07/Chapter_8-2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6" descr="http://ds.haverford.edu/bitbybit/wp-content/uploads/2012/07/Chapter_8-22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8" descr="http://ds.haverford.edu/bitbybit/wp-content/uploads/2012/07/Chapter_8-22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10" descr="http://ds.haverford.edu/bitbybit/wp-content/uploads/2012/07/Chapter_8-224.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12" descr="http://ds.haverford.edu/bitbybit/wp-content/uploads/2012/07/Chapter_8-224.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14" descr="http://ds.haverford.edu/bitbybit/wp-content/uploads/2012/07/Chapter_8-236.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AutoShape 16" descr="http://ds.haverford.edu/bitbybit/wp-content/uploads/2012/07/Chapter_8-236.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3794" name="Picture 2" descr="http://2.bp.blogspot.com/-OTQhJxsnxPA/TfoN-pGxcTI/AAAAAAAALuE/KmzHKaaY8NQ/s1600/inteljune20117nm20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5715000" cy="47148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Two transistor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495800"/>
            <a:ext cx="4038600" cy="211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40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1060450"/>
          </a:xfrm>
        </p:spPr>
        <p:txBody>
          <a:bodyPr/>
          <a:lstStyle/>
          <a:p>
            <a:r>
              <a:rPr lang="de-DE" dirty="0" smtClean="0"/>
              <a:t>Seit </a:t>
            </a:r>
            <a:r>
              <a:rPr lang="de-DE" dirty="0"/>
              <a:t>dem Anfang der ICs verdoppelt sich die maximale Zahl der Transistoren etwa 18 Monate. Diesen Trend hat Moore schon in 1965 erkannt, und </a:t>
            </a:r>
            <a:r>
              <a:rPr lang="de-DE" dirty="0" smtClean="0"/>
              <a:t>er </a:t>
            </a:r>
            <a:r>
              <a:rPr lang="de-DE" dirty="0"/>
              <a:t>setzt sich bis heute vor.</a:t>
            </a:r>
          </a:p>
        </p:txBody>
      </p:sp>
      <p:sp>
        <p:nvSpPr>
          <p:cNvPr id="5" name="AutoShape 4" descr="http://ds.haverford.edu/bitbybit/wp-content/uploads/2012/07/Chapter_8-2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6" descr="http://ds.haverford.edu/bitbybit/wp-content/uploads/2012/07/Chapter_8-22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8" descr="http://ds.haverford.edu/bitbybit/wp-content/uploads/2012/07/Chapter_8-22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10" descr="http://ds.haverford.edu/bitbybit/wp-content/uploads/2012/07/Chapter_8-224.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12" descr="http://ds.haverford.edu/bitbybit/wp-content/uploads/2012/07/Chapter_8-224.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14" descr="http://ds.haverford.edu/bitbybit/wp-content/uploads/2012/07/Chapter_8-236.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AutoShape 16" descr="http://ds.haverford.edu/bitbybit/wp-content/uploads/2012/07/Chapter_8-236.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1752" name="Picture 8" descr="http://media.gizmodo.co.uk/wp-content/uploads/2012/09/intel-moores-l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209800"/>
            <a:ext cx="7179731" cy="4038600"/>
          </a:xfrm>
          <a:prstGeom prst="rect">
            <a:avLst/>
          </a:prstGeom>
          <a:noFill/>
          <a:extLst>
            <a:ext uri="{909E8E84-426E-40DD-AFC4-6F175D3DCCD1}">
              <a14:hiddenFill xmlns:a14="http://schemas.microsoft.com/office/drawing/2010/main">
                <a:solidFill>
                  <a:srgbClr val="FFFFFF"/>
                </a:solidFill>
              </a14:hiddenFill>
            </a:ext>
          </a:extLst>
        </p:spPr>
      </p:pic>
      <p:pic>
        <p:nvPicPr>
          <p:cNvPr id="31754" name="Picture 10" descr="http://cdn2.wccftech.com/wp-content/uploads/2014/12/Intel-Broadwell-U_Intel-HD-Graphics-6000-Intel-Iris-Graphics-6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81200"/>
            <a:ext cx="7391400" cy="415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41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bwMode="auto">
          <a:xfrm>
            <a:off x="49530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73152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altLang="de-DE" dirty="0" smtClean="0"/>
              <a:t>Feldeffekttransistor</a:t>
            </a:r>
          </a:p>
        </p:txBody>
      </p:sp>
      <p:sp>
        <p:nvSpPr>
          <p:cNvPr id="3" name="Inhaltsplatzhalter 2"/>
          <p:cNvSpPr>
            <a:spLocks noGrp="1"/>
          </p:cNvSpPr>
          <p:nvPr>
            <p:ph idx="1"/>
          </p:nvPr>
        </p:nvSpPr>
        <p:spPr>
          <a:xfrm>
            <a:off x="457200" y="692150"/>
            <a:ext cx="8229600" cy="2127250"/>
          </a:xfrm>
        </p:spPr>
        <p:txBody>
          <a:bodyPr/>
          <a:lstStyle/>
          <a:p>
            <a:r>
              <a:rPr lang="de-DE" dirty="0" smtClean="0"/>
              <a:t>FET</a:t>
            </a:r>
            <a:endParaRPr lang="de-DE" dirty="0"/>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54380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327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32766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1524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1981200" y="4828401"/>
            <a:ext cx="1524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Rechteck 35"/>
          <p:cNvSpPr/>
          <p:nvPr/>
        </p:nvSpPr>
        <p:spPr bwMode="auto">
          <a:xfrm>
            <a:off x="3048000" y="4828401"/>
            <a:ext cx="1524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Rechteck 36"/>
          <p:cNvSpPr/>
          <p:nvPr/>
        </p:nvSpPr>
        <p:spPr bwMode="auto">
          <a:xfrm>
            <a:off x="3352800" y="4828401"/>
            <a:ext cx="1524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N</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P</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N</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6019800" y="4648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708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hteck 46"/>
          <p:cNvSpPr/>
          <p:nvPr/>
        </p:nvSpPr>
        <p:spPr bwMode="auto">
          <a:xfrm>
            <a:off x="6096000" y="4876800"/>
            <a:ext cx="1524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Rechteck 48"/>
          <p:cNvSpPr/>
          <p:nvPr/>
        </p:nvSpPr>
        <p:spPr bwMode="auto">
          <a:xfrm>
            <a:off x="6858000" y="4876800"/>
            <a:ext cx="1524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N</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P</a:t>
            </a:r>
            <a:endParaRPr lang="de-DE" dirty="0"/>
          </a:p>
        </p:txBody>
      </p:sp>
      <p:sp>
        <p:nvSpPr>
          <p:cNvPr id="53" name="Textfeld 52"/>
          <p:cNvSpPr txBox="1"/>
          <p:nvPr/>
        </p:nvSpPr>
        <p:spPr>
          <a:xfrm>
            <a:off x="7086600" y="5590401"/>
            <a:ext cx="295274" cy="276999"/>
          </a:xfrm>
          <a:prstGeom prst="rect">
            <a:avLst/>
          </a:prstGeom>
          <a:noFill/>
        </p:spPr>
        <p:txBody>
          <a:bodyPr wrap="none" rtlCol="0">
            <a:spAutoFit/>
          </a:bodyPr>
          <a:lstStyle/>
          <a:p>
            <a:r>
              <a:rPr lang="de-DE" dirty="0" smtClean="0"/>
              <a:t>N</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457200" y="4371201"/>
            <a:ext cx="1326005" cy="276999"/>
          </a:xfrm>
          <a:prstGeom prst="rect">
            <a:avLst/>
          </a:prstGeom>
          <a:noFill/>
        </p:spPr>
        <p:txBody>
          <a:bodyPr wrap="none" rtlCol="0">
            <a:spAutoFit/>
          </a:bodyPr>
          <a:lstStyle/>
          <a:p>
            <a:r>
              <a:rPr lang="de-DE" dirty="0" smtClean="0"/>
              <a:t>Elektronendichte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648200" y="4371201"/>
            <a:ext cx="780983" cy="276999"/>
          </a:xfrm>
          <a:prstGeom prst="rect">
            <a:avLst/>
          </a:prstGeom>
          <a:noFill/>
        </p:spPr>
        <p:txBody>
          <a:bodyPr wrap="none" rtlCol="0">
            <a:spAutoFit/>
          </a:bodyPr>
          <a:lstStyle/>
          <a:p>
            <a:r>
              <a:rPr lang="de-DE" dirty="0" smtClean="0"/>
              <a:t>Potential</a:t>
            </a:r>
            <a:endParaRPr lang="de-DE" dirty="0"/>
          </a:p>
        </p:txBody>
      </p:sp>
      <p:cxnSp>
        <p:nvCxnSpPr>
          <p:cNvPr id="14345" name="Gerade Verbindung 14344"/>
          <p:cNvCxnSpPr/>
          <p:nvPr/>
        </p:nvCxnSpPr>
        <p:spPr bwMode="auto">
          <a:xfrm flipH="1">
            <a:off x="5791200" y="4648200"/>
            <a:ext cx="22860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73152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hteck 47"/>
          <p:cNvSpPr/>
          <p:nvPr/>
        </p:nvSpPr>
        <p:spPr bwMode="auto">
          <a:xfrm>
            <a:off x="5791200" y="4876800"/>
            <a:ext cx="1524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7086600" y="4648200"/>
            <a:ext cx="22860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hteck 71"/>
          <p:cNvSpPr/>
          <p:nvPr/>
        </p:nvSpPr>
        <p:spPr bwMode="auto">
          <a:xfrm>
            <a:off x="7162800" y="4876800"/>
            <a:ext cx="1524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mit Pfeil 5"/>
          <p:cNvCxnSpPr/>
          <p:nvPr/>
        </p:nvCxnSpPr>
        <p:spPr bwMode="auto">
          <a:xfrm>
            <a:off x="7239000" y="39624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7194437" y="4114800"/>
            <a:ext cx="1035861" cy="276999"/>
          </a:xfrm>
          <a:prstGeom prst="rect">
            <a:avLst/>
          </a:prstGeom>
          <a:noFill/>
        </p:spPr>
        <p:txBody>
          <a:bodyPr wrap="none" rtlCol="0">
            <a:spAutoFit/>
          </a:bodyPr>
          <a:lstStyle/>
          <a:p>
            <a:r>
              <a:rPr lang="de-DE" dirty="0" err="1" smtClean="0"/>
              <a:t>Donor</a:t>
            </a:r>
            <a:r>
              <a:rPr lang="de-DE" dirty="0" smtClean="0"/>
              <a:t>-Ionen</a:t>
            </a:r>
            <a:endParaRPr lang="de-DE" dirty="0"/>
          </a:p>
        </p:txBody>
      </p:sp>
      <p:cxnSp>
        <p:nvCxnSpPr>
          <p:cNvPr id="45" name="Gerade Verbindung mit Pfeil 44"/>
          <p:cNvCxnSpPr/>
          <p:nvPr/>
        </p:nvCxnSpPr>
        <p:spPr bwMode="auto">
          <a:xfrm>
            <a:off x="6934200" y="39624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feld 49"/>
          <p:cNvSpPr txBox="1"/>
          <p:nvPr/>
        </p:nvSpPr>
        <p:spPr>
          <a:xfrm>
            <a:off x="5772824" y="4114800"/>
            <a:ext cx="1225015" cy="276999"/>
          </a:xfrm>
          <a:prstGeom prst="rect">
            <a:avLst/>
          </a:prstGeom>
          <a:noFill/>
        </p:spPr>
        <p:txBody>
          <a:bodyPr wrap="none" rtlCol="0">
            <a:spAutoFit/>
          </a:bodyPr>
          <a:lstStyle/>
          <a:p>
            <a:r>
              <a:rPr lang="de-DE" dirty="0" smtClean="0"/>
              <a:t>Akzeptor-Ionen</a:t>
            </a:r>
            <a:endParaRPr lang="de-DE" dirty="0"/>
          </a:p>
        </p:txBody>
      </p:sp>
      <p:cxnSp>
        <p:nvCxnSpPr>
          <p:cNvPr id="13" name="Gerade Verbindung 12"/>
          <p:cNvCxnSpPr/>
          <p:nvPr/>
        </p:nvCxnSpPr>
        <p:spPr bwMode="auto">
          <a:xfrm>
            <a:off x="5181600" y="2286000"/>
            <a:ext cx="533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5715000" y="1828800"/>
            <a:ext cx="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5867400" y="1828800"/>
            <a:ext cx="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5867400" y="1828800"/>
            <a:ext cx="533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6400800" y="1295400"/>
            <a:ext cx="0" cy="533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58"/>
          <p:cNvCxnSpPr/>
          <p:nvPr/>
        </p:nvCxnSpPr>
        <p:spPr bwMode="auto">
          <a:xfrm>
            <a:off x="5867400" y="2743200"/>
            <a:ext cx="533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p:nvPr/>
        </p:nvCxnSpPr>
        <p:spPr bwMode="auto">
          <a:xfrm>
            <a:off x="6400800" y="2743200"/>
            <a:ext cx="0" cy="533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9897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p:nvSpPr>
        <p:spPr bwMode="auto">
          <a:xfrm>
            <a:off x="762000" y="2057400"/>
            <a:ext cx="1066800" cy="457200"/>
          </a:xfrm>
          <a:prstGeom prst="rect">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a:xfrm>
            <a:off x="457200" y="692150"/>
            <a:ext cx="8229600" cy="450850"/>
          </a:xfrm>
        </p:spPr>
        <p:txBody>
          <a:bodyPr/>
          <a:lstStyle/>
          <a:p>
            <a:endParaRPr lang="en-US" dirty="0"/>
          </a:p>
        </p:txBody>
      </p:sp>
      <p:cxnSp>
        <p:nvCxnSpPr>
          <p:cNvPr id="7" name="Gerader Verbinder 6"/>
          <p:cNvCxnSpPr/>
          <p:nvPr/>
        </p:nvCxnSpPr>
        <p:spPr bwMode="auto">
          <a:xfrm>
            <a:off x="1524000" y="15240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r Verbinder 7"/>
          <p:cNvCxnSpPr/>
          <p:nvPr/>
        </p:nvCxnSpPr>
        <p:spPr bwMode="auto">
          <a:xfrm>
            <a:off x="1066800" y="15240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Halbbogen 8"/>
          <p:cNvSpPr/>
          <p:nvPr/>
        </p:nvSpPr>
        <p:spPr bwMode="auto">
          <a:xfrm flipV="1">
            <a:off x="1371600" y="1905000"/>
            <a:ext cx="304800" cy="304800"/>
          </a:xfrm>
          <a:prstGeom prst="blockArc">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 name="Halbbogen 9"/>
          <p:cNvSpPr/>
          <p:nvPr/>
        </p:nvSpPr>
        <p:spPr bwMode="auto">
          <a:xfrm flipV="1">
            <a:off x="914400" y="1905000"/>
            <a:ext cx="304800" cy="304800"/>
          </a:xfrm>
          <a:prstGeom prst="blockArc">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 name="Ellipse 10"/>
          <p:cNvSpPr/>
          <p:nvPr/>
        </p:nvSpPr>
        <p:spPr bwMode="auto">
          <a:xfrm>
            <a:off x="2819400" y="3124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 name="Ellipse 11"/>
          <p:cNvSpPr/>
          <p:nvPr/>
        </p:nvSpPr>
        <p:spPr bwMode="auto">
          <a:xfrm>
            <a:off x="28956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 name="Ellipse 12"/>
          <p:cNvSpPr/>
          <p:nvPr/>
        </p:nvSpPr>
        <p:spPr bwMode="auto">
          <a:xfrm>
            <a:off x="2971800" y="3048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 name="Ellipse 13"/>
          <p:cNvSpPr/>
          <p:nvPr/>
        </p:nvSpPr>
        <p:spPr bwMode="auto">
          <a:xfrm>
            <a:off x="2971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 name="Ellipse 14"/>
          <p:cNvSpPr/>
          <p:nvPr/>
        </p:nvSpPr>
        <p:spPr bwMode="auto">
          <a:xfrm>
            <a:off x="3276600" y="3048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6" name="Ellipse 15"/>
          <p:cNvSpPr/>
          <p:nvPr/>
        </p:nvSpPr>
        <p:spPr bwMode="auto">
          <a:xfrm>
            <a:off x="31242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7" name="Ellipse 16"/>
          <p:cNvSpPr/>
          <p:nvPr/>
        </p:nvSpPr>
        <p:spPr bwMode="auto">
          <a:xfrm>
            <a:off x="3276600" y="3200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8" name="Ellipse 17"/>
          <p:cNvSpPr/>
          <p:nvPr/>
        </p:nvSpPr>
        <p:spPr bwMode="auto">
          <a:xfrm>
            <a:off x="36576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9" name="Ellipse 18"/>
          <p:cNvSpPr/>
          <p:nvPr/>
        </p:nvSpPr>
        <p:spPr bwMode="auto">
          <a:xfrm>
            <a:off x="3276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21" name="Gerader Verbinder 20"/>
          <p:cNvCxnSpPr/>
          <p:nvPr/>
        </p:nvCxnSpPr>
        <p:spPr bwMode="auto">
          <a:xfrm>
            <a:off x="2667000" y="2743200"/>
            <a:ext cx="7620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r Verbinder 22"/>
          <p:cNvCxnSpPr/>
          <p:nvPr/>
        </p:nvCxnSpPr>
        <p:spPr bwMode="auto">
          <a:xfrm>
            <a:off x="2743200" y="2819400"/>
            <a:ext cx="0" cy="838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r Verbinder 25"/>
          <p:cNvCxnSpPr/>
          <p:nvPr/>
        </p:nvCxnSpPr>
        <p:spPr bwMode="auto">
          <a:xfrm>
            <a:off x="2743200" y="3657600"/>
            <a:ext cx="1143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r Verbinder 26"/>
          <p:cNvCxnSpPr/>
          <p:nvPr/>
        </p:nvCxnSpPr>
        <p:spPr bwMode="auto">
          <a:xfrm flipH="1">
            <a:off x="3886200" y="2743200"/>
            <a:ext cx="7620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r Verbinder 27"/>
          <p:cNvCxnSpPr/>
          <p:nvPr/>
        </p:nvCxnSpPr>
        <p:spPr bwMode="auto">
          <a:xfrm flipH="1">
            <a:off x="3886200" y="2819400"/>
            <a:ext cx="0" cy="838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Ellipse 28"/>
          <p:cNvSpPr/>
          <p:nvPr/>
        </p:nvSpPr>
        <p:spPr bwMode="auto">
          <a:xfrm>
            <a:off x="3048000" y="3200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0" name="Ellipse 29"/>
          <p:cNvSpPr/>
          <p:nvPr/>
        </p:nvSpPr>
        <p:spPr bwMode="auto">
          <a:xfrm>
            <a:off x="3581400" y="3048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1" name="Ellipse 30"/>
          <p:cNvSpPr/>
          <p:nvPr/>
        </p:nvSpPr>
        <p:spPr bwMode="auto">
          <a:xfrm>
            <a:off x="3505200" y="3200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2" name="Ellipse 31"/>
          <p:cNvSpPr/>
          <p:nvPr/>
        </p:nvSpPr>
        <p:spPr bwMode="auto">
          <a:xfrm>
            <a:off x="3124200" y="28194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3" name="Ellipse 32"/>
          <p:cNvSpPr/>
          <p:nvPr/>
        </p:nvSpPr>
        <p:spPr bwMode="auto">
          <a:xfrm>
            <a:off x="3276600" y="28194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4" name="Ellipse 33"/>
          <p:cNvSpPr/>
          <p:nvPr/>
        </p:nvSpPr>
        <p:spPr bwMode="auto">
          <a:xfrm>
            <a:off x="3124200" y="26670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5" name="Ellipse 34"/>
          <p:cNvSpPr/>
          <p:nvPr/>
        </p:nvSpPr>
        <p:spPr bwMode="auto">
          <a:xfrm>
            <a:off x="3276600" y="26670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6" name="Ellipse 35"/>
          <p:cNvSpPr/>
          <p:nvPr/>
        </p:nvSpPr>
        <p:spPr bwMode="auto">
          <a:xfrm>
            <a:off x="3429000" y="26670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7" name="Ellipse 36"/>
          <p:cNvSpPr/>
          <p:nvPr/>
        </p:nvSpPr>
        <p:spPr bwMode="auto">
          <a:xfrm>
            <a:off x="3429000" y="28194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8" name="Ellipse 37"/>
          <p:cNvSpPr/>
          <p:nvPr/>
        </p:nvSpPr>
        <p:spPr bwMode="auto">
          <a:xfrm>
            <a:off x="3124200" y="2514600"/>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9" name="Ellipse 38"/>
          <p:cNvSpPr/>
          <p:nvPr/>
        </p:nvSpPr>
        <p:spPr bwMode="auto">
          <a:xfrm>
            <a:off x="3276600" y="2514600"/>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0" name="Ellipse 39"/>
          <p:cNvSpPr/>
          <p:nvPr/>
        </p:nvSpPr>
        <p:spPr bwMode="auto">
          <a:xfrm>
            <a:off x="3124200" y="2362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1" name="Ellipse 40"/>
          <p:cNvSpPr/>
          <p:nvPr/>
        </p:nvSpPr>
        <p:spPr bwMode="auto">
          <a:xfrm>
            <a:off x="3276600" y="2362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2" name="Ellipse 41"/>
          <p:cNvSpPr/>
          <p:nvPr/>
        </p:nvSpPr>
        <p:spPr bwMode="auto">
          <a:xfrm>
            <a:off x="3429000" y="2362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3" name="Ellipse 42"/>
          <p:cNvSpPr/>
          <p:nvPr/>
        </p:nvSpPr>
        <p:spPr bwMode="auto">
          <a:xfrm>
            <a:off x="3429000" y="2514600"/>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4" name="Ellipse 43"/>
          <p:cNvSpPr/>
          <p:nvPr/>
        </p:nvSpPr>
        <p:spPr bwMode="auto">
          <a:xfrm>
            <a:off x="3124200" y="22098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5" name="Ellipse 44"/>
          <p:cNvSpPr/>
          <p:nvPr/>
        </p:nvSpPr>
        <p:spPr bwMode="auto">
          <a:xfrm>
            <a:off x="3276600" y="22098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6" name="Ellipse 45"/>
          <p:cNvSpPr/>
          <p:nvPr/>
        </p:nvSpPr>
        <p:spPr bwMode="auto">
          <a:xfrm>
            <a:off x="3429000" y="22098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7" name="Rechteck 46"/>
          <p:cNvSpPr/>
          <p:nvPr/>
        </p:nvSpPr>
        <p:spPr bwMode="auto">
          <a:xfrm>
            <a:off x="5257800" y="2514600"/>
            <a:ext cx="1066800" cy="152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8" name="Rechteck 47"/>
          <p:cNvSpPr/>
          <p:nvPr/>
        </p:nvSpPr>
        <p:spPr bwMode="auto">
          <a:xfrm>
            <a:off x="5257800" y="2667000"/>
            <a:ext cx="1066800" cy="381000"/>
          </a:xfrm>
          <a:prstGeom prst="rect">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9" name="Rechteck 48"/>
          <p:cNvSpPr/>
          <p:nvPr/>
        </p:nvSpPr>
        <p:spPr bwMode="auto">
          <a:xfrm>
            <a:off x="5257800" y="2133600"/>
            <a:ext cx="1066800" cy="381000"/>
          </a:xfrm>
          <a:prstGeom prst="rect">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50" name="Gerader Verbinder 49"/>
          <p:cNvCxnSpPr/>
          <p:nvPr/>
        </p:nvCxnSpPr>
        <p:spPr bwMode="auto">
          <a:xfrm>
            <a:off x="5791200" y="16002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r Verbinder 50"/>
          <p:cNvCxnSpPr/>
          <p:nvPr/>
        </p:nvCxnSpPr>
        <p:spPr bwMode="auto">
          <a:xfrm>
            <a:off x="5791200" y="30480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r Verbinder 52"/>
          <p:cNvCxnSpPr/>
          <p:nvPr/>
        </p:nvCxnSpPr>
        <p:spPr bwMode="auto">
          <a:xfrm>
            <a:off x="6324600" y="2590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hteck 55"/>
          <p:cNvSpPr/>
          <p:nvPr/>
        </p:nvSpPr>
        <p:spPr bwMode="auto">
          <a:xfrm>
            <a:off x="1143000" y="4724400"/>
            <a:ext cx="1066800" cy="304800"/>
          </a:xfrm>
          <a:prstGeom prst="rect">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7" name="Ellipse 56"/>
          <p:cNvSpPr/>
          <p:nvPr/>
        </p:nvSpPr>
        <p:spPr bwMode="auto">
          <a:xfrm>
            <a:off x="1371600" y="4648200"/>
            <a:ext cx="609600" cy="15240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8" name="Ellipse 57"/>
          <p:cNvSpPr/>
          <p:nvPr/>
        </p:nvSpPr>
        <p:spPr bwMode="auto">
          <a:xfrm>
            <a:off x="1371600" y="4953000"/>
            <a:ext cx="609600" cy="15240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cxnSp>
        <p:nvCxnSpPr>
          <p:cNvPr id="59" name="Gerader Verbinder 58"/>
          <p:cNvCxnSpPr/>
          <p:nvPr/>
        </p:nvCxnSpPr>
        <p:spPr bwMode="auto">
          <a:xfrm>
            <a:off x="2209800" y="4876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Ellipse 59"/>
          <p:cNvSpPr/>
          <p:nvPr/>
        </p:nvSpPr>
        <p:spPr bwMode="auto">
          <a:xfrm>
            <a:off x="4114800" y="53340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1" name="Ellipse 60"/>
          <p:cNvSpPr/>
          <p:nvPr/>
        </p:nvSpPr>
        <p:spPr bwMode="auto">
          <a:xfrm>
            <a:off x="4267200" y="53340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2" name="Ellipse 61"/>
          <p:cNvSpPr/>
          <p:nvPr/>
        </p:nvSpPr>
        <p:spPr bwMode="auto">
          <a:xfrm>
            <a:off x="4114800" y="51816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3" name="Ellipse 62"/>
          <p:cNvSpPr/>
          <p:nvPr/>
        </p:nvSpPr>
        <p:spPr bwMode="auto">
          <a:xfrm>
            <a:off x="4267200" y="5029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4" name="Ellipse 63"/>
          <p:cNvSpPr/>
          <p:nvPr/>
        </p:nvSpPr>
        <p:spPr bwMode="auto">
          <a:xfrm>
            <a:off x="4419600" y="51816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5" name="Ellipse 64"/>
          <p:cNvSpPr/>
          <p:nvPr/>
        </p:nvSpPr>
        <p:spPr bwMode="auto">
          <a:xfrm>
            <a:off x="4419600" y="53340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8" name="Ellipse 67"/>
          <p:cNvSpPr/>
          <p:nvPr/>
        </p:nvSpPr>
        <p:spPr bwMode="auto">
          <a:xfrm>
            <a:off x="4114800" y="48768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9" name="Ellipse 68"/>
          <p:cNvSpPr/>
          <p:nvPr/>
        </p:nvSpPr>
        <p:spPr bwMode="auto">
          <a:xfrm>
            <a:off x="4267200" y="48768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0" name="Ellipse 69"/>
          <p:cNvSpPr/>
          <p:nvPr/>
        </p:nvSpPr>
        <p:spPr bwMode="auto">
          <a:xfrm>
            <a:off x="4419600" y="48768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2" name="Ellipse 71"/>
          <p:cNvSpPr/>
          <p:nvPr/>
        </p:nvSpPr>
        <p:spPr bwMode="auto">
          <a:xfrm>
            <a:off x="4114800" y="47244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3" name="Ellipse 72"/>
          <p:cNvSpPr/>
          <p:nvPr/>
        </p:nvSpPr>
        <p:spPr bwMode="auto">
          <a:xfrm>
            <a:off x="4267200" y="47244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4" name="Ellipse 73"/>
          <p:cNvSpPr/>
          <p:nvPr/>
        </p:nvSpPr>
        <p:spPr bwMode="auto">
          <a:xfrm>
            <a:off x="4419600" y="47244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5" name="Ellipse 74"/>
          <p:cNvSpPr/>
          <p:nvPr/>
        </p:nvSpPr>
        <p:spPr bwMode="auto">
          <a:xfrm>
            <a:off x="4114800" y="5029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6" name="Ellipse 75"/>
          <p:cNvSpPr/>
          <p:nvPr/>
        </p:nvSpPr>
        <p:spPr bwMode="auto">
          <a:xfrm>
            <a:off x="4419600" y="5029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7" name="Ellipse 76"/>
          <p:cNvSpPr/>
          <p:nvPr/>
        </p:nvSpPr>
        <p:spPr bwMode="auto">
          <a:xfrm>
            <a:off x="4267200" y="51816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8" name="Ellipse 77"/>
          <p:cNvSpPr/>
          <p:nvPr/>
        </p:nvSpPr>
        <p:spPr bwMode="auto">
          <a:xfrm>
            <a:off x="5257800" y="53340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79" name="Ellipse 78"/>
          <p:cNvSpPr/>
          <p:nvPr/>
        </p:nvSpPr>
        <p:spPr bwMode="auto">
          <a:xfrm>
            <a:off x="5410200" y="53340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1" name="Ellipse 80"/>
          <p:cNvSpPr/>
          <p:nvPr/>
        </p:nvSpPr>
        <p:spPr bwMode="auto">
          <a:xfrm>
            <a:off x="5105400" y="51816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2" name="Ellipse 81"/>
          <p:cNvSpPr/>
          <p:nvPr/>
        </p:nvSpPr>
        <p:spPr bwMode="auto">
          <a:xfrm>
            <a:off x="5638800" y="51816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3" name="Ellipse 82"/>
          <p:cNvSpPr/>
          <p:nvPr/>
        </p:nvSpPr>
        <p:spPr bwMode="auto">
          <a:xfrm>
            <a:off x="5562600" y="53340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4" name="Ellipse 83"/>
          <p:cNvSpPr/>
          <p:nvPr/>
        </p:nvSpPr>
        <p:spPr bwMode="auto">
          <a:xfrm>
            <a:off x="5257800" y="48768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5" name="Ellipse 84"/>
          <p:cNvSpPr/>
          <p:nvPr/>
        </p:nvSpPr>
        <p:spPr bwMode="auto">
          <a:xfrm>
            <a:off x="5410200" y="48768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6" name="Ellipse 85"/>
          <p:cNvSpPr/>
          <p:nvPr/>
        </p:nvSpPr>
        <p:spPr bwMode="auto">
          <a:xfrm>
            <a:off x="5562600" y="48768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7" name="Ellipse 86"/>
          <p:cNvSpPr/>
          <p:nvPr/>
        </p:nvSpPr>
        <p:spPr bwMode="auto">
          <a:xfrm>
            <a:off x="5257800" y="47244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8" name="Ellipse 87"/>
          <p:cNvSpPr/>
          <p:nvPr/>
        </p:nvSpPr>
        <p:spPr bwMode="auto">
          <a:xfrm>
            <a:off x="5410200" y="47244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89" name="Ellipse 88"/>
          <p:cNvSpPr/>
          <p:nvPr/>
        </p:nvSpPr>
        <p:spPr bwMode="auto">
          <a:xfrm>
            <a:off x="5562600" y="47244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0" name="Ellipse 89"/>
          <p:cNvSpPr/>
          <p:nvPr/>
        </p:nvSpPr>
        <p:spPr bwMode="auto">
          <a:xfrm>
            <a:off x="5257800" y="5029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1" name="Ellipse 90"/>
          <p:cNvSpPr/>
          <p:nvPr/>
        </p:nvSpPr>
        <p:spPr bwMode="auto">
          <a:xfrm>
            <a:off x="5410200" y="5029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92" name="Ellipse 91"/>
          <p:cNvSpPr/>
          <p:nvPr/>
        </p:nvSpPr>
        <p:spPr bwMode="auto">
          <a:xfrm>
            <a:off x="5334000" y="51816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08" name="Ellipse 107"/>
          <p:cNvSpPr/>
          <p:nvPr/>
        </p:nvSpPr>
        <p:spPr bwMode="auto">
          <a:xfrm>
            <a:off x="5562600" y="5029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0" name="Ellipse 109"/>
          <p:cNvSpPr/>
          <p:nvPr/>
        </p:nvSpPr>
        <p:spPr bwMode="auto">
          <a:xfrm>
            <a:off x="6477000" y="53340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1" name="Ellipse 110"/>
          <p:cNvSpPr/>
          <p:nvPr/>
        </p:nvSpPr>
        <p:spPr bwMode="auto">
          <a:xfrm>
            <a:off x="6324600" y="51816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2" name="Ellipse 111"/>
          <p:cNvSpPr/>
          <p:nvPr/>
        </p:nvSpPr>
        <p:spPr bwMode="auto">
          <a:xfrm>
            <a:off x="6629400" y="51816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3" name="Ellipse 112"/>
          <p:cNvSpPr/>
          <p:nvPr/>
        </p:nvSpPr>
        <p:spPr bwMode="auto">
          <a:xfrm>
            <a:off x="6781800" y="53340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4" name="Ellipse 113"/>
          <p:cNvSpPr/>
          <p:nvPr/>
        </p:nvSpPr>
        <p:spPr bwMode="auto">
          <a:xfrm>
            <a:off x="6324600" y="48768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5" name="Ellipse 114"/>
          <p:cNvSpPr/>
          <p:nvPr/>
        </p:nvSpPr>
        <p:spPr bwMode="auto">
          <a:xfrm>
            <a:off x="6477000" y="48768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6" name="Ellipse 115"/>
          <p:cNvSpPr/>
          <p:nvPr/>
        </p:nvSpPr>
        <p:spPr bwMode="auto">
          <a:xfrm>
            <a:off x="6629400" y="48768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7" name="Ellipse 116"/>
          <p:cNvSpPr/>
          <p:nvPr/>
        </p:nvSpPr>
        <p:spPr bwMode="auto">
          <a:xfrm>
            <a:off x="6324600" y="47244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8" name="Ellipse 117"/>
          <p:cNvSpPr/>
          <p:nvPr/>
        </p:nvSpPr>
        <p:spPr bwMode="auto">
          <a:xfrm>
            <a:off x="6477000" y="47244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19" name="Ellipse 118"/>
          <p:cNvSpPr/>
          <p:nvPr/>
        </p:nvSpPr>
        <p:spPr bwMode="auto">
          <a:xfrm>
            <a:off x="6629400" y="47244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0" name="Ellipse 119"/>
          <p:cNvSpPr/>
          <p:nvPr/>
        </p:nvSpPr>
        <p:spPr bwMode="auto">
          <a:xfrm>
            <a:off x="6324600" y="5029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1" name="Ellipse 120"/>
          <p:cNvSpPr/>
          <p:nvPr/>
        </p:nvSpPr>
        <p:spPr bwMode="auto">
          <a:xfrm>
            <a:off x="6477000" y="5029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2" name="Ellipse 121"/>
          <p:cNvSpPr/>
          <p:nvPr/>
        </p:nvSpPr>
        <p:spPr bwMode="auto">
          <a:xfrm>
            <a:off x="6248400" y="53340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3" name="Ellipse 122"/>
          <p:cNvSpPr/>
          <p:nvPr/>
        </p:nvSpPr>
        <p:spPr bwMode="auto">
          <a:xfrm>
            <a:off x="6629400" y="5029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4" name="Ellipse 123"/>
          <p:cNvSpPr/>
          <p:nvPr/>
        </p:nvSpPr>
        <p:spPr bwMode="auto">
          <a:xfrm>
            <a:off x="6477000" y="51816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5" name="Ellipse 124"/>
          <p:cNvSpPr/>
          <p:nvPr/>
        </p:nvSpPr>
        <p:spPr bwMode="auto">
          <a:xfrm>
            <a:off x="7620000" y="53340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6" name="Ellipse 125"/>
          <p:cNvSpPr/>
          <p:nvPr/>
        </p:nvSpPr>
        <p:spPr bwMode="auto">
          <a:xfrm>
            <a:off x="7467600" y="51816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7" name="Ellipse 126"/>
          <p:cNvSpPr/>
          <p:nvPr/>
        </p:nvSpPr>
        <p:spPr bwMode="auto">
          <a:xfrm>
            <a:off x="7772400" y="51816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29" name="Ellipse 128"/>
          <p:cNvSpPr/>
          <p:nvPr/>
        </p:nvSpPr>
        <p:spPr bwMode="auto">
          <a:xfrm>
            <a:off x="7467600" y="48768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0" name="Ellipse 129"/>
          <p:cNvSpPr/>
          <p:nvPr/>
        </p:nvSpPr>
        <p:spPr bwMode="auto">
          <a:xfrm>
            <a:off x="7620000" y="48768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1" name="Ellipse 130"/>
          <p:cNvSpPr/>
          <p:nvPr/>
        </p:nvSpPr>
        <p:spPr bwMode="auto">
          <a:xfrm>
            <a:off x="7772400" y="48768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2" name="Ellipse 131"/>
          <p:cNvSpPr/>
          <p:nvPr/>
        </p:nvSpPr>
        <p:spPr bwMode="auto">
          <a:xfrm>
            <a:off x="7467600" y="47244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3" name="Ellipse 132"/>
          <p:cNvSpPr/>
          <p:nvPr/>
        </p:nvSpPr>
        <p:spPr bwMode="auto">
          <a:xfrm>
            <a:off x="7620000" y="47244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4" name="Ellipse 133"/>
          <p:cNvSpPr/>
          <p:nvPr/>
        </p:nvSpPr>
        <p:spPr bwMode="auto">
          <a:xfrm>
            <a:off x="7772400" y="47244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5" name="Ellipse 134"/>
          <p:cNvSpPr/>
          <p:nvPr/>
        </p:nvSpPr>
        <p:spPr bwMode="auto">
          <a:xfrm>
            <a:off x="7467600" y="5029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6" name="Ellipse 135"/>
          <p:cNvSpPr/>
          <p:nvPr/>
        </p:nvSpPr>
        <p:spPr bwMode="auto">
          <a:xfrm>
            <a:off x="7620000" y="5029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7" name="Ellipse 136"/>
          <p:cNvSpPr/>
          <p:nvPr/>
        </p:nvSpPr>
        <p:spPr bwMode="auto">
          <a:xfrm>
            <a:off x="7391400" y="5638800"/>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8" name="Ellipse 137"/>
          <p:cNvSpPr/>
          <p:nvPr/>
        </p:nvSpPr>
        <p:spPr bwMode="auto">
          <a:xfrm>
            <a:off x="7772400" y="5029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39" name="Ellipse 138"/>
          <p:cNvSpPr/>
          <p:nvPr/>
        </p:nvSpPr>
        <p:spPr bwMode="auto">
          <a:xfrm>
            <a:off x="7620000" y="51816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0" name="Ellipse 139"/>
          <p:cNvSpPr/>
          <p:nvPr/>
        </p:nvSpPr>
        <p:spPr bwMode="auto">
          <a:xfrm>
            <a:off x="7772400" y="53340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1" name="Ellipse 140"/>
          <p:cNvSpPr/>
          <p:nvPr/>
        </p:nvSpPr>
        <p:spPr bwMode="auto">
          <a:xfrm>
            <a:off x="7467600" y="53340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 name="Rechteck 5"/>
          <p:cNvSpPr/>
          <p:nvPr/>
        </p:nvSpPr>
        <p:spPr>
          <a:xfrm>
            <a:off x="685800" y="2667000"/>
            <a:ext cx="1327607" cy="276999"/>
          </a:xfrm>
          <a:prstGeom prst="rect">
            <a:avLst/>
          </a:prstGeom>
        </p:spPr>
        <p:txBody>
          <a:bodyPr wrap="none">
            <a:spAutoFit/>
          </a:bodyPr>
          <a:lstStyle/>
          <a:p>
            <a:r>
              <a:rPr lang="en-US" dirty="0" err="1"/>
              <a:t>Spitzentransistor</a:t>
            </a:r>
            <a:endParaRPr lang="en-US" dirty="0"/>
          </a:p>
        </p:txBody>
      </p:sp>
      <p:sp>
        <p:nvSpPr>
          <p:cNvPr id="128" name="Rechteck 127"/>
          <p:cNvSpPr/>
          <p:nvPr/>
        </p:nvSpPr>
        <p:spPr bwMode="auto">
          <a:xfrm>
            <a:off x="762000" y="2514600"/>
            <a:ext cx="1066800" cy="762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2" name="Rechteck 141"/>
          <p:cNvSpPr/>
          <p:nvPr/>
        </p:nvSpPr>
        <p:spPr>
          <a:xfrm>
            <a:off x="2408284" y="3733800"/>
            <a:ext cx="1692643" cy="276999"/>
          </a:xfrm>
          <a:prstGeom prst="rect">
            <a:avLst/>
          </a:prstGeom>
        </p:spPr>
        <p:txBody>
          <a:bodyPr wrap="none">
            <a:spAutoFit/>
          </a:bodyPr>
          <a:lstStyle/>
          <a:p>
            <a:r>
              <a:rPr lang="en-US" dirty="0" err="1" smtClean="0"/>
              <a:t>Czochralski-Verfahren</a:t>
            </a:r>
            <a:endParaRPr lang="en-US" dirty="0"/>
          </a:p>
        </p:txBody>
      </p:sp>
      <p:sp>
        <p:nvSpPr>
          <p:cNvPr id="20" name="Textfeld 19"/>
          <p:cNvSpPr txBox="1"/>
          <p:nvPr/>
        </p:nvSpPr>
        <p:spPr>
          <a:xfrm>
            <a:off x="5943600" y="3276600"/>
            <a:ext cx="1660583" cy="276999"/>
          </a:xfrm>
          <a:prstGeom prst="rect">
            <a:avLst/>
          </a:prstGeom>
          <a:noFill/>
        </p:spPr>
        <p:txBody>
          <a:bodyPr wrap="none" rtlCol="0">
            <a:spAutoFit/>
          </a:bodyPr>
          <a:lstStyle/>
          <a:p>
            <a:r>
              <a:rPr lang="en-US" dirty="0" err="1"/>
              <a:t>Gezogener</a:t>
            </a:r>
            <a:r>
              <a:rPr lang="en-US" dirty="0"/>
              <a:t> Transistor</a:t>
            </a:r>
          </a:p>
        </p:txBody>
      </p:sp>
      <p:cxnSp>
        <p:nvCxnSpPr>
          <p:cNvPr id="24" name="Gerade Verbindung mit Pfeil 23"/>
          <p:cNvCxnSpPr/>
          <p:nvPr/>
        </p:nvCxnSpPr>
        <p:spPr bwMode="auto">
          <a:xfrm>
            <a:off x="4267200" y="2667000"/>
            <a:ext cx="838200" cy="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hteck 24"/>
          <p:cNvSpPr/>
          <p:nvPr/>
        </p:nvSpPr>
        <p:spPr>
          <a:xfrm>
            <a:off x="1219200" y="5181600"/>
            <a:ext cx="1572866" cy="276999"/>
          </a:xfrm>
          <a:prstGeom prst="rect">
            <a:avLst/>
          </a:prstGeom>
        </p:spPr>
        <p:txBody>
          <a:bodyPr wrap="none">
            <a:spAutoFit/>
          </a:bodyPr>
          <a:lstStyle/>
          <a:p>
            <a:r>
              <a:rPr lang="en-US"/>
              <a:t>Legierungstransistor</a:t>
            </a:r>
            <a:endParaRPr lang="en-US" dirty="0"/>
          </a:p>
        </p:txBody>
      </p:sp>
      <p:sp>
        <p:nvSpPr>
          <p:cNvPr id="143" name="Rechteck 142"/>
          <p:cNvSpPr/>
          <p:nvPr/>
        </p:nvSpPr>
        <p:spPr>
          <a:xfrm>
            <a:off x="4038600" y="5791200"/>
            <a:ext cx="952505" cy="276999"/>
          </a:xfrm>
          <a:prstGeom prst="rect">
            <a:avLst/>
          </a:prstGeom>
        </p:spPr>
        <p:txBody>
          <a:bodyPr wrap="none">
            <a:spAutoFit/>
          </a:bodyPr>
          <a:lstStyle/>
          <a:p>
            <a:r>
              <a:rPr lang="en-US" dirty="0" smtClean="0"/>
              <a:t>Float Zone</a:t>
            </a:r>
            <a:endParaRPr lang="en-US" dirty="0"/>
          </a:p>
        </p:txBody>
      </p:sp>
    </p:spTree>
    <p:extLst>
      <p:ext uri="{BB962C8B-B14F-4D97-AF65-F5344CB8AC3E}">
        <p14:creationId xmlns:p14="http://schemas.microsoft.com/office/powerpoint/2010/main" val="23400787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20" name="Inhaltsplatzhalter 19"/>
          <p:cNvSpPr>
            <a:spLocks noGrp="1"/>
          </p:cNvSpPr>
          <p:nvPr>
            <p:ph idx="1"/>
          </p:nvPr>
        </p:nvSpPr>
        <p:spPr>
          <a:xfrm>
            <a:off x="457200" y="692150"/>
            <a:ext cx="8229600" cy="450850"/>
          </a:xfrm>
        </p:spPr>
        <p:txBody>
          <a:bodyPr/>
          <a:lstStyle/>
          <a:p>
            <a:endParaRPr lang="en-US" dirty="0"/>
          </a:p>
        </p:txBody>
      </p:sp>
      <p:pic>
        <p:nvPicPr>
          <p:cNvPr id="24" name="Grafik 23"/>
          <p:cNvPicPr>
            <a:picLocks noChangeAspect="1"/>
          </p:cNvPicPr>
          <p:nvPr/>
        </p:nvPicPr>
        <p:blipFill>
          <a:blip r:embed="rId2"/>
          <a:stretch>
            <a:fillRect/>
          </a:stretch>
        </p:blipFill>
        <p:spPr>
          <a:xfrm>
            <a:off x="609600" y="2057400"/>
            <a:ext cx="1600200" cy="1383030"/>
          </a:xfrm>
          <a:prstGeom prst="rect">
            <a:avLst/>
          </a:prstGeom>
        </p:spPr>
      </p:pic>
      <p:pic>
        <p:nvPicPr>
          <p:cNvPr id="25" name="Grafik 24"/>
          <p:cNvPicPr>
            <a:picLocks noChangeAspect="1"/>
          </p:cNvPicPr>
          <p:nvPr/>
        </p:nvPicPr>
        <p:blipFill>
          <a:blip r:embed="rId3"/>
          <a:stretch>
            <a:fillRect/>
          </a:stretch>
        </p:blipFill>
        <p:spPr>
          <a:xfrm>
            <a:off x="457199" y="3733800"/>
            <a:ext cx="2105291" cy="1600200"/>
          </a:xfrm>
          <a:prstGeom prst="rect">
            <a:avLst/>
          </a:prstGeom>
        </p:spPr>
      </p:pic>
      <p:pic>
        <p:nvPicPr>
          <p:cNvPr id="52" name="Grafik 51"/>
          <p:cNvPicPr>
            <a:picLocks noChangeAspect="1"/>
          </p:cNvPicPr>
          <p:nvPr/>
        </p:nvPicPr>
        <p:blipFill>
          <a:blip r:embed="rId4"/>
          <a:stretch>
            <a:fillRect/>
          </a:stretch>
        </p:blipFill>
        <p:spPr>
          <a:xfrm>
            <a:off x="3581400" y="3886200"/>
            <a:ext cx="1981200" cy="1467186"/>
          </a:xfrm>
          <a:prstGeom prst="rect">
            <a:avLst/>
          </a:prstGeom>
        </p:spPr>
      </p:pic>
      <p:pic>
        <p:nvPicPr>
          <p:cNvPr id="54" name="Grafik 53"/>
          <p:cNvPicPr>
            <a:picLocks noChangeAspect="1"/>
          </p:cNvPicPr>
          <p:nvPr/>
        </p:nvPicPr>
        <p:blipFill>
          <a:blip r:embed="rId5"/>
          <a:stretch>
            <a:fillRect/>
          </a:stretch>
        </p:blipFill>
        <p:spPr>
          <a:xfrm>
            <a:off x="3810000" y="2209800"/>
            <a:ext cx="1219200" cy="1232510"/>
          </a:xfrm>
          <a:prstGeom prst="rect">
            <a:avLst/>
          </a:prstGeom>
        </p:spPr>
      </p:pic>
      <p:sp>
        <p:nvSpPr>
          <p:cNvPr id="143" name="Rechteck 142"/>
          <p:cNvSpPr/>
          <p:nvPr/>
        </p:nvSpPr>
        <p:spPr bwMode="auto">
          <a:xfrm>
            <a:off x="6477000" y="4191000"/>
            <a:ext cx="1981200" cy="304800"/>
          </a:xfrm>
          <a:prstGeom prst="rect">
            <a:avLst/>
          </a:prstGeom>
          <a:gradFill>
            <a:gsLst>
              <a:gs pos="100000">
                <a:srgbClr val="FF0701"/>
              </a:gs>
              <a:gs pos="0">
                <a:srgbClr val="0000CC"/>
              </a:gs>
              <a:gs pos="100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4" name="Ellipse 143"/>
          <p:cNvSpPr/>
          <p:nvPr/>
        </p:nvSpPr>
        <p:spPr bwMode="auto">
          <a:xfrm>
            <a:off x="6705600" y="3886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5" name="Ellipse 144"/>
          <p:cNvSpPr/>
          <p:nvPr/>
        </p:nvSpPr>
        <p:spPr bwMode="auto">
          <a:xfrm>
            <a:off x="6858000" y="3886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6" name="Ellipse 145"/>
          <p:cNvSpPr/>
          <p:nvPr/>
        </p:nvSpPr>
        <p:spPr bwMode="auto">
          <a:xfrm>
            <a:off x="7010400" y="38862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7" name="Ellipse 146"/>
          <p:cNvSpPr/>
          <p:nvPr/>
        </p:nvSpPr>
        <p:spPr bwMode="auto">
          <a:xfrm>
            <a:off x="6477000" y="36576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8" name="Ellipse 147"/>
          <p:cNvSpPr/>
          <p:nvPr/>
        </p:nvSpPr>
        <p:spPr bwMode="auto">
          <a:xfrm>
            <a:off x="6629400" y="36576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49" name="Ellipse 148"/>
          <p:cNvSpPr/>
          <p:nvPr/>
        </p:nvSpPr>
        <p:spPr bwMode="auto">
          <a:xfrm>
            <a:off x="6781800" y="3657600"/>
            <a:ext cx="152400" cy="152400"/>
          </a:xfrm>
          <a:prstGeom prst="ellipse">
            <a:avLst/>
          </a:prstGeom>
          <a:solidFill>
            <a:srgbClr val="00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0" name="Rechteck 149"/>
          <p:cNvSpPr/>
          <p:nvPr/>
        </p:nvSpPr>
        <p:spPr bwMode="auto">
          <a:xfrm>
            <a:off x="6477000" y="4495800"/>
            <a:ext cx="1981200" cy="3048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151" name="Ellipse 150"/>
          <p:cNvSpPr/>
          <p:nvPr/>
        </p:nvSpPr>
        <p:spPr bwMode="auto">
          <a:xfrm>
            <a:off x="7467600" y="4114800"/>
            <a:ext cx="609600" cy="15240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 name="Rechteck 2"/>
          <p:cNvSpPr/>
          <p:nvPr/>
        </p:nvSpPr>
        <p:spPr>
          <a:xfrm>
            <a:off x="6443856" y="5029200"/>
            <a:ext cx="1486754" cy="276999"/>
          </a:xfrm>
          <a:prstGeom prst="rect">
            <a:avLst/>
          </a:prstGeom>
        </p:spPr>
        <p:txBody>
          <a:bodyPr wrap="none">
            <a:spAutoFit/>
          </a:bodyPr>
          <a:lstStyle/>
          <a:p>
            <a:r>
              <a:rPr lang="en-US" dirty="0" err="1"/>
              <a:t>Diffusionstransistor</a:t>
            </a:r>
            <a:endParaRPr lang="en-US" dirty="0"/>
          </a:p>
        </p:txBody>
      </p:sp>
    </p:spTree>
    <p:extLst>
      <p:ext uri="{BB962C8B-B14F-4D97-AF65-F5344CB8AC3E}">
        <p14:creationId xmlns:p14="http://schemas.microsoft.com/office/powerpoint/2010/main" val="38308245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20" name="Inhaltsplatzhalter 19"/>
          <p:cNvSpPr>
            <a:spLocks noGrp="1"/>
          </p:cNvSpPr>
          <p:nvPr>
            <p:ph idx="1"/>
          </p:nvPr>
        </p:nvSpPr>
        <p:spPr>
          <a:xfrm>
            <a:off x="457200" y="692150"/>
            <a:ext cx="8229600" cy="450850"/>
          </a:xfrm>
        </p:spPr>
        <p:txBody>
          <a:bodyPr/>
          <a:lstStyle/>
          <a:p>
            <a:endParaRPr lang="en-US" dirty="0"/>
          </a:p>
        </p:txBody>
      </p:sp>
      <p:sp>
        <p:nvSpPr>
          <p:cNvPr id="150" name="Rechteck 149"/>
          <p:cNvSpPr/>
          <p:nvPr/>
        </p:nvSpPr>
        <p:spPr bwMode="auto">
          <a:xfrm>
            <a:off x="1219200" y="3733800"/>
            <a:ext cx="1981200" cy="6858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pic>
        <p:nvPicPr>
          <p:cNvPr id="3" name="Grafik 2"/>
          <p:cNvPicPr>
            <a:picLocks noChangeAspect="1"/>
          </p:cNvPicPr>
          <p:nvPr/>
        </p:nvPicPr>
        <p:blipFill>
          <a:blip r:embed="rId2"/>
          <a:stretch>
            <a:fillRect/>
          </a:stretch>
        </p:blipFill>
        <p:spPr>
          <a:xfrm>
            <a:off x="609600" y="1600200"/>
            <a:ext cx="2923622" cy="1436328"/>
          </a:xfrm>
          <a:prstGeom prst="rect">
            <a:avLst/>
          </a:prstGeom>
        </p:spPr>
      </p:pic>
      <p:sp>
        <p:nvSpPr>
          <p:cNvPr id="5" name="Rechteck 4"/>
          <p:cNvSpPr/>
          <p:nvPr/>
        </p:nvSpPr>
        <p:spPr bwMode="auto">
          <a:xfrm>
            <a:off x="1219200" y="3581400"/>
            <a:ext cx="381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1" name="Rechteck 20"/>
          <p:cNvSpPr/>
          <p:nvPr/>
        </p:nvSpPr>
        <p:spPr bwMode="auto">
          <a:xfrm>
            <a:off x="2819400" y="3581400"/>
            <a:ext cx="381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2" name="Rechteck 21"/>
          <p:cNvSpPr/>
          <p:nvPr/>
        </p:nvSpPr>
        <p:spPr bwMode="auto">
          <a:xfrm>
            <a:off x="1600200" y="3733800"/>
            <a:ext cx="1219200" cy="457200"/>
          </a:xfrm>
          <a:prstGeom prst="rect">
            <a:avLst/>
          </a:prstGeom>
          <a:gradFill>
            <a:gsLst>
              <a:gs pos="100000">
                <a:srgbClr val="FF0701"/>
              </a:gs>
              <a:gs pos="0">
                <a:srgbClr val="0000CC"/>
              </a:gs>
              <a:gs pos="100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1219200" y="4724400"/>
            <a:ext cx="1981200" cy="6858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6" name="Rechteck 25"/>
          <p:cNvSpPr/>
          <p:nvPr/>
        </p:nvSpPr>
        <p:spPr bwMode="auto">
          <a:xfrm>
            <a:off x="1219200" y="4572000"/>
            <a:ext cx="609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8" name="Rechteck 27"/>
          <p:cNvSpPr/>
          <p:nvPr/>
        </p:nvSpPr>
        <p:spPr bwMode="auto">
          <a:xfrm>
            <a:off x="1600200" y="4724400"/>
            <a:ext cx="1219200" cy="533400"/>
          </a:xfrm>
          <a:prstGeom prst="rect">
            <a:avLst/>
          </a:prstGeom>
          <a:gradFill>
            <a:gsLst>
              <a:gs pos="100000">
                <a:srgbClr val="FF0701"/>
              </a:gs>
              <a:gs pos="0">
                <a:srgbClr val="0000CC"/>
              </a:gs>
              <a:gs pos="100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9" name="Rechteck 28"/>
          <p:cNvSpPr/>
          <p:nvPr/>
        </p:nvSpPr>
        <p:spPr bwMode="auto">
          <a:xfrm>
            <a:off x="2590800" y="4572000"/>
            <a:ext cx="609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0" name="Rechteck 29"/>
          <p:cNvSpPr/>
          <p:nvPr/>
        </p:nvSpPr>
        <p:spPr bwMode="auto">
          <a:xfrm>
            <a:off x="1828800" y="4724400"/>
            <a:ext cx="762000" cy="2286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1" name="Rechteck 30"/>
          <p:cNvSpPr/>
          <p:nvPr/>
        </p:nvSpPr>
        <p:spPr bwMode="auto">
          <a:xfrm>
            <a:off x="1219200" y="5791200"/>
            <a:ext cx="1981200" cy="6858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1219200" y="5638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3" name="Rechteck 32"/>
          <p:cNvSpPr/>
          <p:nvPr/>
        </p:nvSpPr>
        <p:spPr bwMode="auto">
          <a:xfrm>
            <a:off x="1600200" y="5791200"/>
            <a:ext cx="1219200" cy="533400"/>
          </a:xfrm>
          <a:prstGeom prst="rect">
            <a:avLst/>
          </a:prstGeom>
          <a:gradFill>
            <a:gsLst>
              <a:gs pos="100000">
                <a:srgbClr val="FF0701"/>
              </a:gs>
              <a:gs pos="0">
                <a:srgbClr val="0000CC"/>
              </a:gs>
              <a:gs pos="100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4" name="Rechteck 33"/>
          <p:cNvSpPr/>
          <p:nvPr/>
        </p:nvSpPr>
        <p:spPr bwMode="auto">
          <a:xfrm>
            <a:off x="2438400" y="5638800"/>
            <a:ext cx="762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1828800" y="5791200"/>
            <a:ext cx="762000" cy="2286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6" name="Rechteck 35"/>
          <p:cNvSpPr/>
          <p:nvPr/>
        </p:nvSpPr>
        <p:spPr bwMode="auto">
          <a:xfrm>
            <a:off x="1981200" y="5791200"/>
            <a:ext cx="457200" cy="76200"/>
          </a:xfrm>
          <a:prstGeom prst="rect">
            <a:avLst/>
          </a:prstGeom>
          <a:solidFill>
            <a:srgbClr val="0000CC"/>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7" name="Rechteck 36"/>
          <p:cNvSpPr/>
          <p:nvPr/>
        </p:nvSpPr>
        <p:spPr bwMode="auto">
          <a:xfrm>
            <a:off x="4572000" y="3886200"/>
            <a:ext cx="1981200" cy="5334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8" name="Rechteck 37"/>
          <p:cNvSpPr/>
          <p:nvPr/>
        </p:nvSpPr>
        <p:spPr bwMode="auto">
          <a:xfrm>
            <a:off x="4572000" y="3810000"/>
            <a:ext cx="1981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3" name="Rechteck 52"/>
          <p:cNvSpPr/>
          <p:nvPr/>
        </p:nvSpPr>
        <p:spPr bwMode="auto">
          <a:xfrm>
            <a:off x="4572000" y="3657600"/>
            <a:ext cx="609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5" name="Rechteck 54"/>
          <p:cNvSpPr/>
          <p:nvPr/>
        </p:nvSpPr>
        <p:spPr bwMode="auto">
          <a:xfrm>
            <a:off x="5943600" y="3657600"/>
            <a:ext cx="609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6" name="Rechteck 55"/>
          <p:cNvSpPr/>
          <p:nvPr/>
        </p:nvSpPr>
        <p:spPr bwMode="auto">
          <a:xfrm>
            <a:off x="5181600" y="3581400"/>
            <a:ext cx="762000" cy="228600"/>
          </a:xfrm>
          <a:prstGeom prst="rect">
            <a:avLst/>
          </a:prstGeom>
          <a:solidFill>
            <a:schemeClr val="bg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7" name="Rechteck 56"/>
          <p:cNvSpPr/>
          <p:nvPr/>
        </p:nvSpPr>
        <p:spPr bwMode="auto">
          <a:xfrm>
            <a:off x="4572000" y="4876800"/>
            <a:ext cx="1981200" cy="5334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8" name="Rechteck 57"/>
          <p:cNvSpPr/>
          <p:nvPr/>
        </p:nvSpPr>
        <p:spPr bwMode="auto">
          <a:xfrm>
            <a:off x="4572000" y="4800600"/>
            <a:ext cx="1981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9" name="Rechteck 58"/>
          <p:cNvSpPr/>
          <p:nvPr/>
        </p:nvSpPr>
        <p:spPr bwMode="auto">
          <a:xfrm>
            <a:off x="4572000" y="4648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0" name="Rechteck 59"/>
          <p:cNvSpPr/>
          <p:nvPr/>
        </p:nvSpPr>
        <p:spPr bwMode="auto">
          <a:xfrm>
            <a:off x="6400800" y="4648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1" name="Rechteck 60"/>
          <p:cNvSpPr/>
          <p:nvPr/>
        </p:nvSpPr>
        <p:spPr bwMode="auto">
          <a:xfrm>
            <a:off x="5181600" y="4572000"/>
            <a:ext cx="762000" cy="228600"/>
          </a:xfrm>
          <a:prstGeom prst="rect">
            <a:avLst/>
          </a:prstGeom>
          <a:solidFill>
            <a:schemeClr val="bg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2" name="Rechteck 61"/>
          <p:cNvSpPr/>
          <p:nvPr/>
        </p:nvSpPr>
        <p:spPr bwMode="auto">
          <a:xfrm>
            <a:off x="4724400" y="4876800"/>
            <a:ext cx="457200" cy="152400"/>
          </a:xfrm>
          <a:prstGeom prst="rect">
            <a:avLst/>
          </a:prstGeom>
          <a:solidFill>
            <a:srgbClr val="0000CC"/>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3" name="Rechteck 62"/>
          <p:cNvSpPr/>
          <p:nvPr/>
        </p:nvSpPr>
        <p:spPr bwMode="auto">
          <a:xfrm>
            <a:off x="5943600" y="4876800"/>
            <a:ext cx="457200" cy="152400"/>
          </a:xfrm>
          <a:prstGeom prst="rect">
            <a:avLst/>
          </a:prstGeom>
          <a:solidFill>
            <a:srgbClr val="0000CC"/>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 name="Rechteck 5"/>
          <p:cNvSpPr/>
          <p:nvPr/>
        </p:nvSpPr>
        <p:spPr>
          <a:xfrm>
            <a:off x="257512" y="3200400"/>
            <a:ext cx="2826415" cy="276999"/>
          </a:xfrm>
          <a:prstGeom prst="rect">
            <a:avLst/>
          </a:prstGeom>
        </p:spPr>
        <p:txBody>
          <a:bodyPr wrap="none">
            <a:spAutoFit/>
          </a:bodyPr>
          <a:lstStyle/>
          <a:p>
            <a:r>
              <a:rPr lang="en-US" dirty="0" smtClean="0"/>
              <a:t>Oxide Masking und Photo-</a:t>
            </a:r>
            <a:r>
              <a:rPr lang="en-US" dirty="0" err="1" smtClean="0"/>
              <a:t>Lithographie</a:t>
            </a:r>
            <a:endParaRPr lang="en-US" dirty="0"/>
          </a:p>
        </p:txBody>
      </p:sp>
      <p:sp>
        <p:nvSpPr>
          <p:cNvPr id="39" name="Rechteck 38"/>
          <p:cNvSpPr/>
          <p:nvPr/>
        </p:nvSpPr>
        <p:spPr>
          <a:xfrm>
            <a:off x="4572000" y="5715000"/>
            <a:ext cx="1253421" cy="276999"/>
          </a:xfrm>
          <a:prstGeom prst="rect">
            <a:avLst/>
          </a:prstGeom>
        </p:spPr>
        <p:txBody>
          <a:bodyPr wrap="none">
            <a:spAutoFit/>
          </a:bodyPr>
          <a:lstStyle/>
          <a:p>
            <a:r>
              <a:rPr lang="en-US" dirty="0" smtClean="0"/>
              <a:t>MOS Transistor</a:t>
            </a:r>
            <a:endParaRPr lang="en-US" dirty="0"/>
          </a:p>
        </p:txBody>
      </p:sp>
    </p:spTree>
    <p:extLst>
      <p:ext uri="{BB962C8B-B14F-4D97-AF65-F5344CB8AC3E}">
        <p14:creationId xmlns:p14="http://schemas.microsoft.com/office/powerpoint/2010/main" val="40737714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20" name="Inhaltsplatzhalter 19"/>
          <p:cNvSpPr>
            <a:spLocks noGrp="1"/>
          </p:cNvSpPr>
          <p:nvPr>
            <p:ph idx="1"/>
          </p:nvPr>
        </p:nvSpPr>
        <p:spPr>
          <a:xfrm>
            <a:off x="457200" y="692150"/>
            <a:ext cx="8229600" cy="450850"/>
          </a:xfrm>
        </p:spPr>
        <p:txBody>
          <a:bodyPr/>
          <a:lstStyle/>
          <a:p>
            <a:endParaRPr lang="en-US" dirty="0"/>
          </a:p>
        </p:txBody>
      </p:sp>
      <p:sp>
        <p:nvSpPr>
          <p:cNvPr id="57" name="Rechteck 56"/>
          <p:cNvSpPr/>
          <p:nvPr/>
        </p:nvSpPr>
        <p:spPr bwMode="auto">
          <a:xfrm>
            <a:off x="1143000" y="4953000"/>
            <a:ext cx="4648200" cy="5334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8" name="Rechteck 57"/>
          <p:cNvSpPr/>
          <p:nvPr/>
        </p:nvSpPr>
        <p:spPr bwMode="auto">
          <a:xfrm>
            <a:off x="1143000" y="4876800"/>
            <a:ext cx="4648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1" name="Rechteck 60"/>
          <p:cNvSpPr/>
          <p:nvPr/>
        </p:nvSpPr>
        <p:spPr bwMode="auto">
          <a:xfrm>
            <a:off x="1752600" y="4648200"/>
            <a:ext cx="304800" cy="228600"/>
          </a:xfrm>
          <a:prstGeom prst="rect">
            <a:avLst/>
          </a:prstGeom>
          <a:solidFill>
            <a:schemeClr val="bg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2" name="Rechteck 61"/>
          <p:cNvSpPr/>
          <p:nvPr/>
        </p:nvSpPr>
        <p:spPr bwMode="auto">
          <a:xfrm>
            <a:off x="1524000" y="4953000"/>
            <a:ext cx="228600" cy="152400"/>
          </a:xfrm>
          <a:prstGeom prst="rect">
            <a:avLst/>
          </a:prstGeom>
          <a:solidFill>
            <a:srgbClr val="0000CC"/>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3" name="Rechteck 62"/>
          <p:cNvSpPr/>
          <p:nvPr/>
        </p:nvSpPr>
        <p:spPr bwMode="auto">
          <a:xfrm>
            <a:off x="2057400" y="4953000"/>
            <a:ext cx="228600" cy="152400"/>
          </a:xfrm>
          <a:prstGeom prst="rect">
            <a:avLst/>
          </a:prstGeom>
          <a:solidFill>
            <a:srgbClr val="0000CC"/>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39" name="Rechteck 38"/>
          <p:cNvSpPr/>
          <p:nvPr/>
        </p:nvSpPr>
        <p:spPr bwMode="auto">
          <a:xfrm>
            <a:off x="2819400" y="4648200"/>
            <a:ext cx="304800" cy="228600"/>
          </a:xfrm>
          <a:prstGeom prst="rect">
            <a:avLst/>
          </a:prstGeom>
          <a:solidFill>
            <a:schemeClr val="bg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0" name="Rechteck 39"/>
          <p:cNvSpPr/>
          <p:nvPr/>
        </p:nvSpPr>
        <p:spPr bwMode="auto">
          <a:xfrm>
            <a:off x="2590800" y="4953000"/>
            <a:ext cx="228600" cy="152400"/>
          </a:xfrm>
          <a:prstGeom prst="rect">
            <a:avLst/>
          </a:prstGeom>
          <a:solidFill>
            <a:srgbClr val="0000CC"/>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3124200" y="4953000"/>
            <a:ext cx="228600" cy="152400"/>
          </a:xfrm>
          <a:prstGeom prst="rect">
            <a:avLst/>
          </a:prstGeom>
          <a:solidFill>
            <a:srgbClr val="0000CC"/>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2" name="Rechteck 41"/>
          <p:cNvSpPr/>
          <p:nvPr/>
        </p:nvSpPr>
        <p:spPr bwMode="auto">
          <a:xfrm>
            <a:off x="3886200" y="4648200"/>
            <a:ext cx="304800" cy="228600"/>
          </a:xfrm>
          <a:prstGeom prst="rect">
            <a:avLst/>
          </a:prstGeom>
          <a:solidFill>
            <a:schemeClr val="bg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5" name="Rechteck 44"/>
          <p:cNvSpPr/>
          <p:nvPr/>
        </p:nvSpPr>
        <p:spPr bwMode="auto">
          <a:xfrm>
            <a:off x="4953000" y="4648200"/>
            <a:ext cx="304800" cy="228600"/>
          </a:xfrm>
          <a:prstGeom prst="rect">
            <a:avLst/>
          </a:prstGeom>
          <a:solidFill>
            <a:schemeClr val="bg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6" name="Rechteck 45"/>
          <p:cNvSpPr/>
          <p:nvPr/>
        </p:nvSpPr>
        <p:spPr bwMode="auto">
          <a:xfrm>
            <a:off x="4724400" y="4953000"/>
            <a:ext cx="228600" cy="152400"/>
          </a:xfrm>
          <a:prstGeom prst="rect">
            <a:avLst/>
          </a:prstGeom>
          <a:solidFill>
            <a:srgbClr val="0000CC"/>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7" name="Rechteck 46"/>
          <p:cNvSpPr/>
          <p:nvPr/>
        </p:nvSpPr>
        <p:spPr bwMode="auto">
          <a:xfrm>
            <a:off x="5257800" y="4953000"/>
            <a:ext cx="228600" cy="152400"/>
          </a:xfrm>
          <a:prstGeom prst="rect">
            <a:avLst/>
          </a:prstGeom>
          <a:solidFill>
            <a:srgbClr val="0000CC"/>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8" name="Rechteck 47"/>
          <p:cNvSpPr/>
          <p:nvPr/>
        </p:nvSpPr>
        <p:spPr bwMode="auto">
          <a:xfrm>
            <a:off x="3505200" y="4953000"/>
            <a:ext cx="1066800" cy="304800"/>
          </a:xfrm>
          <a:prstGeom prst="rect">
            <a:avLst/>
          </a:prstGeom>
          <a:solidFill>
            <a:srgbClr val="0000CC"/>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3" name="Rechteck 42"/>
          <p:cNvSpPr/>
          <p:nvPr/>
        </p:nvSpPr>
        <p:spPr bwMode="auto">
          <a:xfrm>
            <a:off x="3657600" y="4953000"/>
            <a:ext cx="228600" cy="1524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4" name="Rechteck 43"/>
          <p:cNvSpPr/>
          <p:nvPr/>
        </p:nvSpPr>
        <p:spPr bwMode="auto">
          <a:xfrm>
            <a:off x="4191000" y="4953000"/>
            <a:ext cx="228600" cy="1524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49" name="Rechteck 48"/>
          <p:cNvSpPr/>
          <p:nvPr/>
        </p:nvSpPr>
        <p:spPr bwMode="auto">
          <a:xfrm>
            <a:off x="1828800" y="4495800"/>
            <a:ext cx="152400" cy="152400"/>
          </a:xfrm>
          <a:prstGeom prst="rect">
            <a:avLst/>
          </a:prstGeom>
          <a:solidFill>
            <a:schemeClr val="bg2">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0" name="Rechteck 49"/>
          <p:cNvSpPr/>
          <p:nvPr/>
        </p:nvSpPr>
        <p:spPr bwMode="auto">
          <a:xfrm>
            <a:off x="2133600" y="4495800"/>
            <a:ext cx="76200" cy="381000"/>
          </a:xfrm>
          <a:prstGeom prst="rect">
            <a:avLst/>
          </a:prstGeom>
          <a:solidFill>
            <a:schemeClr val="bg2">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1" name="Rechteck 50"/>
          <p:cNvSpPr/>
          <p:nvPr/>
        </p:nvSpPr>
        <p:spPr bwMode="auto">
          <a:xfrm>
            <a:off x="1600200" y="4495800"/>
            <a:ext cx="76200" cy="381000"/>
          </a:xfrm>
          <a:prstGeom prst="rect">
            <a:avLst/>
          </a:prstGeom>
          <a:solidFill>
            <a:schemeClr val="bg2">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2" name="Rechteck 51"/>
          <p:cNvSpPr/>
          <p:nvPr/>
        </p:nvSpPr>
        <p:spPr bwMode="auto">
          <a:xfrm>
            <a:off x="2133600" y="4343400"/>
            <a:ext cx="1295400" cy="152400"/>
          </a:xfrm>
          <a:prstGeom prst="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54" name="Rechteck 53"/>
          <p:cNvSpPr/>
          <p:nvPr/>
        </p:nvSpPr>
        <p:spPr bwMode="auto">
          <a:xfrm>
            <a:off x="3048000" y="3962400"/>
            <a:ext cx="76200" cy="381000"/>
          </a:xfrm>
          <a:prstGeom prst="rect">
            <a:avLst/>
          </a:prstGeom>
          <a:solidFill>
            <a:schemeClr val="bg2">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4" name="Rechteck 63"/>
          <p:cNvSpPr/>
          <p:nvPr/>
        </p:nvSpPr>
        <p:spPr bwMode="auto">
          <a:xfrm>
            <a:off x="2971800" y="3810000"/>
            <a:ext cx="1295400" cy="152400"/>
          </a:xfrm>
          <a:prstGeom prst="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5" name="Rechteck 64"/>
          <p:cNvSpPr/>
          <p:nvPr/>
        </p:nvSpPr>
        <p:spPr bwMode="auto">
          <a:xfrm>
            <a:off x="3962400" y="4495800"/>
            <a:ext cx="152400" cy="152400"/>
          </a:xfrm>
          <a:prstGeom prst="rect">
            <a:avLst/>
          </a:prstGeom>
          <a:solidFill>
            <a:schemeClr val="bg2">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66" name="Rechteck 65"/>
          <p:cNvSpPr/>
          <p:nvPr/>
        </p:nvSpPr>
        <p:spPr bwMode="auto">
          <a:xfrm>
            <a:off x="3886200" y="4343400"/>
            <a:ext cx="1295400" cy="152400"/>
          </a:xfrm>
          <a:prstGeom prst="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p:txBody>
      </p:sp>
      <p:sp>
        <p:nvSpPr>
          <p:cNvPr id="28" name="Rechteck 27"/>
          <p:cNvSpPr/>
          <p:nvPr/>
        </p:nvSpPr>
        <p:spPr>
          <a:xfrm>
            <a:off x="1143000" y="5638800"/>
            <a:ext cx="338554" cy="276999"/>
          </a:xfrm>
          <a:prstGeom prst="rect">
            <a:avLst/>
          </a:prstGeom>
        </p:spPr>
        <p:txBody>
          <a:bodyPr wrap="none">
            <a:spAutoFit/>
          </a:bodyPr>
          <a:lstStyle/>
          <a:p>
            <a:r>
              <a:rPr lang="en-US" dirty="0" smtClean="0"/>
              <a:t>IC</a:t>
            </a:r>
            <a:endParaRPr lang="en-US" dirty="0"/>
          </a:p>
        </p:txBody>
      </p:sp>
    </p:spTree>
    <p:extLst>
      <p:ext uri="{BB962C8B-B14F-4D97-AF65-F5344CB8AC3E}">
        <p14:creationId xmlns:p14="http://schemas.microsoft.com/office/powerpoint/2010/main" val="35573713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20" name="Inhaltsplatzhalter 19"/>
          <p:cNvSpPr>
            <a:spLocks noGrp="1"/>
          </p:cNvSpPr>
          <p:nvPr>
            <p:ph idx="1"/>
          </p:nvPr>
        </p:nvSpPr>
        <p:spPr>
          <a:xfrm>
            <a:off x="457200" y="692150"/>
            <a:ext cx="8229600" cy="450850"/>
          </a:xfrm>
        </p:spPr>
        <p:txBody>
          <a:bodyPr/>
          <a:lstStyle/>
          <a:p>
            <a:r>
              <a:rPr lang="en-US" sz="1200" dirty="0"/>
              <a:t>1926: Field Effect Semiconductor Device Concepts Patented</a:t>
            </a:r>
          </a:p>
          <a:p>
            <a:r>
              <a:rPr lang="en-US" sz="1200" dirty="0"/>
              <a:t>Julius </a:t>
            </a:r>
            <a:r>
              <a:rPr lang="en-US" sz="1200" dirty="0" err="1"/>
              <a:t>Lilienfeld</a:t>
            </a:r>
            <a:r>
              <a:rPr lang="en-US" sz="1200" dirty="0"/>
              <a:t> files a patent describing a three-electrode amplifying device based on the semiconducting properties of copper sulfide. Attempts to build such a device continue through the 1930s.</a:t>
            </a:r>
          </a:p>
          <a:p>
            <a:pPr marL="0" indent="0">
              <a:buNone/>
            </a:pPr>
            <a:endParaRPr lang="en-US" sz="1200" dirty="0"/>
          </a:p>
          <a:p>
            <a:r>
              <a:rPr lang="en-US" sz="1200" dirty="0"/>
              <a:t>1931: "The Theory Of Electronic Semi-Conductors" is Published</a:t>
            </a:r>
          </a:p>
          <a:p>
            <a:r>
              <a:rPr lang="en-US" sz="1200" dirty="0"/>
              <a:t>Alan Wilson uses quantum mechanics to explain basic semiconductor properties. Seven years later Boris </a:t>
            </a:r>
            <a:r>
              <a:rPr lang="en-US" sz="1200" dirty="0" err="1"/>
              <a:t>Davydov</a:t>
            </a:r>
            <a:r>
              <a:rPr lang="en-US" sz="1200" dirty="0"/>
              <a:t> (USSR), </a:t>
            </a:r>
            <a:r>
              <a:rPr lang="en-US" sz="1200" dirty="0" err="1"/>
              <a:t>Nevill</a:t>
            </a:r>
            <a:r>
              <a:rPr lang="en-US" sz="1200" dirty="0"/>
              <a:t> Mott (UK), and Walter </a:t>
            </a:r>
            <a:r>
              <a:rPr lang="en-US" sz="1200" dirty="0" err="1"/>
              <a:t>Schottky</a:t>
            </a:r>
            <a:r>
              <a:rPr lang="en-US" sz="1200" dirty="0"/>
              <a:t> (Germany) independently explain rectification.</a:t>
            </a:r>
          </a:p>
          <a:p>
            <a:pPr marL="0" indent="0">
              <a:buNone/>
            </a:pPr>
            <a:endParaRPr lang="en-US" sz="1200" dirty="0"/>
          </a:p>
          <a:p>
            <a:r>
              <a:rPr lang="en-US" sz="1200" dirty="0"/>
              <a:t>1940: Discovery of the p-n Junction</a:t>
            </a:r>
          </a:p>
          <a:p>
            <a:r>
              <a:rPr lang="en-US" sz="1200" dirty="0"/>
              <a:t>Russell </a:t>
            </a:r>
            <a:r>
              <a:rPr lang="en-US" sz="1200" dirty="0" err="1"/>
              <a:t>Ohl</a:t>
            </a:r>
            <a:r>
              <a:rPr lang="en-US" sz="1200" dirty="0"/>
              <a:t> discovers the p-n junction and photovoltaic effects in silicon that lead to the development of junction transistors and solar cells.</a:t>
            </a:r>
          </a:p>
          <a:p>
            <a:endParaRPr lang="en-US" sz="1200" dirty="0"/>
          </a:p>
          <a:p>
            <a:r>
              <a:rPr lang="en-US" sz="1200" dirty="0"/>
              <a:t>1947: Invention of the Point-Contact Transistor</a:t>
            </a:r>
          </a:p>
          <a:p>
            <a:r>
              <a:rPr lang="en-US" sz="1200" dirty="0"/>
              <a:t>John Bardeen &amp; Walter Brattain achieve transistor action in a germanium point-contact device in December 1947.</a:t>
            </a:r>
          </a:p>
          <a:p>
            <a:pPr marL="0" indent="0">
              <a:buNone/>
            </a:pPr>
            <a:endParaRPr lang="en-US" sz="1200" dirty="0"/>
          </a:p>
          <a:p>
            <a:r>
              <a:rPr lang="en-US" sz="1200" dirty="0"/>
              <a:t>1948: Conception of the Junction Transistor</a:t>
            </a:r>
          </a:p>
          <a:p>
            <a:r>
              <a:rPr lang="en-US" sz="1200" dirty="0"/>
              <a:t>William Shockley conceives an improved transistor structure based on a theoretical understanding of the p-n junction effect.</a:t>
            </a:r>
          </a:p>
          <a:p>
            <a:pPr marL="0" indent="0">
              <a:buNone/>
            </a:pPr>
            <a:endParaRPr lang="en-US" sz="1200" dirty="0"/>
          </a:p>
          <a:p>
            <a:r>
              <a:rPr lang="en-US" sz="1200" dirty="0"/>
              <a:t>1948: The European Transistor Invention</a:t>
            </a:r>
          </a:p>
          <a:p>
            <a:r>
              <a:rPr lang="en-US" sz="1200" dirty="0"/>
              <a:t>Herbert </a:t>
            </a:r>
            <a:r>
              <a:rPr lang="en-US" sz="1200" dirty="0" err="1"/>
              <a:t>Mataré</a:t>
            </a:r>
            <a:r>
              <a:rPr lang="en-US" sz="1200" dirty="0"/>
              <a:t> &amp; Heinrich Welker independently create a germanium point-contact transistor in France.</a:t>
            </a:r>
          </a:p>
          <a:p>
            <a:pPr marL="0" indent="0">
              <a:buNone/>
            </a:pPr>
            <a:endParaRPr lang="en-US" sz="1200" dirty="0"/>
          </a:p>
          <a:p>
            <a:r>
              <a:rPr lang="en-US" sz="1200" dirty="0"/>
              <a:t>1951: First Grown-Junction Transistors Fabricated</a:t>
            </a:r>
          </a:p>
          <a:p>
            <a:r>
              <a:rPr lang="en-US" sz="1200" dirty="0"/>
              <a:t>Gordon Teal grows large single crystals of germanium and works with Morgan Sparks to fabricate an n-p-n junction transistor</a:t>
            </a:r>
            <a:r>
              <a:rPr lang="en-US" sz="1200" dirty="0" smtClean="0"/>
              <a:t>.</a:t>
            </a:r>
          </a:p>
          <a:p>
            <a:r>
              <a:rPr lang="en-US" sz="1200" dirty="0"/>
              <a:t>http://www.computerhistory.org/</a:t>
            </a:r>
          </a:p>
        </p:txBody>
      </p:sp>
    </p:spTree>
    <p:extLst>
      <p:ext uri="{BB962C8B-B14F-4D97-AF65-F5344CB8AC3E}">
        <p14:creationId xmlns:p14="http://schemas.microsoft.com/office/powerpoint/2010/main" val="8138758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20" name="Inhaltsplatzhalter 19"/>
          <p:cNvSpPr>
            <a:spLocks noGrp="1"/>
          </p:cNvSpPr>
          <p:nvPr>
            <p:ph idx="1"/>
          </p:nvPr>
        </p:nvSpPr>
        <p:spPr>
          <a:xfrm>
            <a:off x="457200" y="692150"/>
            <a:ext cx="8229600" cy="450850"/>
          </a:xfrm>
        </p:spPr>
        <p:txBody>
          <a:bodyPr/>
          <a:lstStyle/>
          <a:p>
            <a:r>
              <a:rPr lang="en-US" sz="1200" dirty="0" smtClean="0"/>
              <a:t>1951: Development of Zone Refining</a:t>
            </a:r>
          </a:p>
          <a:p>
            <a:r>
              <a:rPr lang="en-US" sz="1200" dirty="0" smtClean="0"/>
              <a:t>William </a:t>
            </a:r>
            <a:r>
              <a:rPr lang="en-US" sz="1200" dirty="0" err="1" smtClean="0"/>
              <a:t>Pfann</a:t>
            </a:r>
            <a:r>
              <a:rPr lang="en-US" sz="1200" dirty="0" smtClean="0"/>
              <a:t> and Henry </a:t>
            </a:r>
            <a:r>
              <a:rPr lang="en-US" sz="1200" dirty="0" err="1" smtClean="0"/>
              <a:t>Theurer</a:t>
            </a:r>
            <a:r>
              <a:rPr lang="en-US" sz="1200" dirty="0" smtClean="0"/>
              <a:t> develop zone refining techniques for production of ultra-pure semiconductor materials.</a:t>
            </a:r>
          </a:p>
          <a:p>
            <a:endParaRPr lang="en-US" sz="1200" dirty="0" smtClean="0"/>
          </a:p>
          <a:p>
            <a:r>
              <a:rPr lang="en-US" sz="1200" dirty="0" smtClean="0"/>
              <a:t>1952: Bell Labs Licenses Transistor Technology</a:t>
            </a:r>
          </a:p>
          <a:p>
            <a:r>
              <a:rPr lang="en-US" sz="1200" dirty="0" smtClean="0"/>
              <a:t>Bell Labs technology symposia and licensing of transistor patents encourages semiconductor development.</a:t>
            </a:r>
          </a:p>
          <a:p>
            <a:pPr marL="0" indent="0">
              <a:buNone/>
            </a:pPr>
            <a:endParaRPr lang="en-US" sz="1200" dirty="0" smtClean="0"/>
          </a:p>
          <a:p>
            <a:r>
              <a:rPr lang="en-US" sz="1200" dirty="0" smtClean="0"/>
              <a:t>1952: Transistorized Consumer Products Appear</a:t>
            </a:r>
          </a:p>
          <a:p>
            <a:r>
              <a:rPr lang="en-US" sz="1200" dirty="0" smtClean="0"/>
              <a:t>Semiconductors appear in battery-powered hearing aids and pocket radios where consumers are willing to pay a premium for portability and low power consumption.</a:t>
            </a:r>
          </a:p>
          <a:p>
            <a:endParaRPr lang="en-US" sz="1200" dirty="0" smtClean="0"/>
          </a:p>
          <a:p>
            <a:r>
              <a:rPr lang="en-US" sz="1200" dirty="0" err="1" smtClean="0"/>
              <a:t>Intermetall</a:t>
            </a:r>
            <a:r>
              <a:rPr lang="en-US" sz="1200" dirty="0" smtClean="0"/>
              <a:t> Corp. of Dusseldorf, West Germany, co-founded by Herbert </a:t>
            </a:r>
            <a:r>
              <a:rPr lang="en-US" sz="1200" dirty="0" err="1" smtClean="0"/>
              <a:t>Mataré</a:t>
            </a:r>
            <a:r>
              <a:rPr lang="en-US" sz="1200" dirty="0" smtClean="0"/>
              <a:t> (1948 Milestone), gave a public demonstration of a radio powered by four point-contact transistors at the Dusseldorf Radio Fair in 1953.</a:t>
            </a:r>
          </a:p>
          <a:p>
            <a:endParaRPr lang="en-US" sz="1200" dirty="0" smtClean="0"/>
          </a:p>
          <a:p>
            <a:r>
              <a:rPr lang="en-US" sz="1200" dirty="0" smtClean="0"/>
              <a:t>1953: Transistorized Computers Emerge</a:t>
            </a:r>
          </a:p>
          <a:p>
            <a:r>
              <a:rPr lang="en-US" sz="1200" dirty="0" smtClean="0"/>
              <a:t>A transistorized computer prototype demonstrates the small size and low-power advantages of semiconductors compared to vacuum tubes.</a:t>
            </a:r>
          </a:p>
          <a:p>
            <a:endParaRPr lang="en-US" sz="1200" dirty="0" smtClean="0"/>
          </a:p>
          <a:p>
            <a:r>
              <a:rPr lang="en-US" sz="1200" dirty="0" smtClean="0"/>
              <a:t>1954: Silicon Transistors Offer Superior Operating Characteristics</a:t>
            </a:r>
          </a:p>
          <a:p>
            <a:endParaRPr lang="en-US" sz="1200" dirty="0" smtClean="0"/>
          </a:p>
          <a:p>
            <a:r>
              <a:rPr lang="en-US" sz="1200" dirty="0" smtClean="0"/>
              <a:t>1954: Diffusion Process Developed for Transistors</a:t>
            </a:r>
          </a:p>
          <a:p>
            <a:r>
              <a:rPr lang="en-US" sz="1200" dirty="0" smtClean="0"/>
              <a:t>Following the production of solar cells using high-temperature diffusion methods, Charles Lee and Morris Tanenbaum apply the technique to fabricate high-speed transistors.</a:t>
            </a:r>
          </a:p>
        </p:txBody>
      </p:sp>
    </p:spTree>
    <p:extLst>
      <p:ext uri="{BB962C8B-B14F-4D97-AF65-F5344CB8AC3E}">
        <p14:creationId xmlns:p14="http://schemas.microsoft.com/office/powerpoint/2010/main" val="40954198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20" name="Inhaltsplatzhalter 19"/>
          <p:cNvSpPr>
            <a:spLocks noGrp="1"/>
          </p:cNvSpPr>
          <p:nvPr>
            <p:ph idx="1"/>
          </p:nvPr>
        </p:nvSpPr>
        <p:spPr>
          <a:xfrm>
            <a:off x="457200" y="692150"/>
            <a:ext cx="8229600" cy="450850"/>
          </a:xfrm>
        </p:spPr>
        <p:txBody>
          <a:bodyPr/>
          <a:lstStyle/>
          <a:p>
            <a:r>
              <a:rPr lang="en-US" sz="1200" dirty="0" smtClean="0"/>
              <a:t>1955: Photolithography Techniques Are Used to Make Silicon Devices</a:t>
            </a:r>
          </a:p>
          <a:p>
            <a:r>
              <a:rPr lang="en-US" sz="1200" dirty="0" smtClean="0"/>
              <a:t>Jules Andrus and Walter Bond adapt photoengraving techniques from printing technology to enable precise etching of diffusion "windows" in silicon wafers.</a:t>
            </a:r>
          </a:p>
          <a:p>
            <a:endParaRPr lang="en-US" sz="1200" dirty="0" smtClean="0"/>
          </a:p>
          <a:p>
            <a:r>
              <a:rPr lang="en-US" sz="1200" dirty="0" smtClean="0"/>
              <a:t>1958: Silicon Mesa Transistors Enter Commercial Production</a:t>
            </a:r>
          </a:p>
          <a:p>
            <a:endParaRPr lang="en-US" sz="1200" dirty="0" smtClean="0"/>
          </a:p>
          <a:p>
            <a:r>
              <a:rPr lang="en-US" sz="1200" dirty="0" smtClean="0"/>
              <a:t>1958: All Semiconductor "Solid Circuit" is Demonstrated</a:t>
            </a:r>
          </a:p>
          <a:p>
            <a:r>
              <a:rPr lang="en-US" sz="1200" dirty="0" smtClean="0"/>
              <a:t>Jack </a:t>
            </a:r>
            <a:r>
              <a:rPr lang="en-US" sz="1200" dirty="0" err="1" smtClean="0"/>
              <a:t>Kilby</a:t>
            </a:r>
            <a:r>
              <a:rPr lang="en-US" sz="1200" dirty="0" smtClean="0"/>
              <a:t> produces a microcircuit with both active and passive components fabricated from semiconductor material.</a:t>
            </a:r>
          </a:p>
          <a:p>
            <a:endParaRPr lang="en-US" sz="1200" dirty="0" smtClean="0"/>
          </a:p>
          <a:p>
            <a:r>
              <a:rPr lang="en-US" sz="1200" dirty="0" smtClean="0"/>
              <a:t>1959: Invention of the "Planar" Manufacturing Process</a:t>
            </a:r>
          </a:p>
          <a:p>
            <a:r>
              <a:rPr lang="en-US" sz="1200" dirty="0" smtClean="0"/>
              <a:t>Jean </a:t>
            </a:r>
            <a:r>
              <a:rPr lang="en-US" sz="1200" dirty="0" err="1" smtClean="0"/>
              <a:t>Hoerni</a:t>
            </a:r>
            <a:r>
              <a:rPr lang="en-US" sz="1200" dirty="0" smtClean="0"/>
              <a:t> develops the planar process to solve reliability problems of the mesa transistor, thereby revolutionizing semiconductor manufacturing.</a:t>
            </a:r>
          </a:p>
          <a:p>
            <a:endParaRPr lang="en-US" sz="1200" dirty="0" smtClean="0"/>
          </a:p>
          <a:p>
            <a:r>
              <a:rPr lang="en-US" sz="1200" dirty="0" smtClean="0"/>
              <a:t>1959: Practical Monolithic Integrated Circuit Concept Patented</a:t>
            </a:r>
          </a:p>
          <a:p>
            <a:r>
              <a:rPr lang="en-US" sz="1200" dirty="0" smtClean="0"/>
              <a:t>Robert Noyce builds on Jean </a:t>
            </a:r>
            <a:r>
              <a:rPr lang="en-US" sz="1200" dirty="0" err="1" smtClean="0"/>
              <a:t>Hoerni's</a:t>
            </a:r>
            <a:r>
              <a:rPr lang="en-US" sz="1200" dirty="0" smtClean="0"/>
              <a:t> planar process to patent a monolithic integrated circuit structure that can be manufactured in high volume.</a:t>
            </a:r>
          </a:p>
          <a:p>
            <a:endParaRPr lang="en-US" sz="1200" dirty="0" smtClean="0"/>
          </a:p>
          <a:p>
            <a:r>
              <a:rPr lang="en-US" sz="1200" dirty="0" smtClean="0"/>
              <a:t>1960: First Planar Integrated Circuit is Fabricated</a:t>
            </a:r>
          </a:p>
          <a:p>
            <a:r>
              <a:rPr lang="en-US" sz="1200" dirty="0" smtClean="0"/>
              <a:t>Jay Last leads development of the first commercial IC based on </a:t>
            </a:r>
            <a:r>
              <a:rPr lang="en-US" sz="1200" dirty="0" err="1" smtClean="0"/>
              <a:t>Hoerni's</a:t>
            </a:r>
            <a:r>
              <a:rPr lang="en-US" sz="1200" dirty="0" smtClean="0"/>
              <a:t> planar process and Noyce's monolithic approach.</a:t>
            </a:r>
          </a:p>
          <a:p>
            <a:endParaRPr lang="en-US" sz="1200" dirty="0" smtClean="0"/>
          </a:p>
          <a:p>
            <a:r>
              <a:rPr lang="en-US" sz="1200" dirty="0" smtClean="0"/>
              <a:t>1960: Metal Oxide Semiconductor (MOS) Transistor Demonstrated</a:t>
            </a:r>
          </a:p>
          <a:p>
            <a:r>
              <a:rPr lang="en-US" sz="1200" dirty="0" smtClean="0"/>
              <a:t>John Atalla and </a:t>
            </a:r>
            <a:r>
              <a:rPr lang="en-US" sz="1200" dirty="0" err="1" smtClean="0"/>
              <a:t>Dawon</a:t>
            </a:r>
            <a:r>
              <a:rPr lang="en-US" sz="1200" dirty="0" smtClean="0"/>
              <a:t> </a:t>
            </a:r>
            <a:r>
              <a:rPr lang="en-US" sz="1200" dirty="0" err="1" smtClean="0"/>
              <a:t>Kahng</a:t>
            </a:r>
            <a:r>
              <a:rPr lang="en-US" sz="1200" dirty="0" smtClean="0"/>
              <a:t> fabricate working transistors and demonstrate the first successful MOS field-effect amplifier.</a:t>
            </a:r>
            <a:endParaRPr lang="en-US" sz="1200" dirty="0"/>
          </a:p>
        </p:txBody>
      </p:sp>
    </p:spTree>
    <p:extLst>
      <p:ext uri="{BB962C8B-B14F-4D97-AF65-F5344CB8AC3E}">
        <p14:creationId xmlns:p14="http://schemas.microsoft.com/office/powerpoint/2010/main" val="21237920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20" name="Inhaltsplatzhalter 19"/>
          <p:cNvSpPr>
            <a:spLocks noGrp="1"/>
          </p:cNvSpPr>
          <p:nvPr>
            <p:ph idx="1"/>
          </p:nvPr>
        </p:nvSpPr>
        <p:spPr>
          <a:xfrm>
            <a:off x="457200" y="692150"/>
            <a:ext cx="8229600" cy="450850"/>
          </a:xfrm>
        </p:spPr>
        <p:txBody>
          <a:bodyPr/>
          <a:lstStyle/>
          <a:p>
            <a:r>
              <a:rPr lang="en-US" sz="1200" dirty="0" smtClean="0"/>
              <a:t>1963: Complementary MOS Circuit Configuration is Invented</a:t>
            </a:r>
          </a:p>
          <a:p>
            <a:r>
              <a:rPr lang="en-US" sz="1200" dirty="0" smtClean="0"/>
              <a:t>Frank </a:t>
            </a:r>
            <a:r>
              <a:rPr lang="en-US" sz="1200" dirty="0" err="1" smtClean="0"/>
              <a:t>Wanlass</a:t>
            </a:r>
            <a:r>
              <a:rPr lang="en-US" sz="1200" dirty="0" smtClean="0"/>
              <a:t> invents the lowest power logic configuration but performance limitations impede early acceptance of today's dominant manufacturing technology.</a:t>
            </a:r>
          </a:p>
          <a:p>
            <a:endParaRPr lang="en-US" sz="1200" dirty="0" smtClean="0"/>
          </a:p>
          <a:p>
            <a:r>
              <a:rPr lang="en-US" sz="1200" dirty="0" smtClean="0"/>
              <a:t>1964: First Commercial MOS IC Introduced</a:t>
            </a:r>
          </a:p>
          <a:p>
            <a:r>
              <a:rPr lang="en-US" sz="1200" dirty="0" smtClean="0"/>
              <a:t>General Microelectronics uses a Metal-Oxide-Semiconductor (MOS) process to pack more transistors on a chip than bipolar ICs and builds the first calculator chip set using the technology.</a:t>
            </a:r>
          </a:p>
          <a:p>
            <a:endParaRPr lang="en-US" sz="1200" dirty="0" smtClean="0"/>
          </a:p>
          <a:p>
            <a:r>
              <a:rPr lang="en-US" sz="1200" dirty="0" smtClean="0"/>
              <a:t>1965: "Moore's Law" Predicts the Future of Integrated Circuits</a:t>
            </a:r>
          </a:p>
          <a:p>
            <a:r>
              <a:rPr lang="en-US" sz="1200" dirty="0" smtClean="0"/>
              <a:t>Fairchild's Director of R &amp; D predicts the rate of increase of transistor density on an integrated circuit and establishes a yardstick for technology progress.</a:t>
            </a:r>
          </a:p>
          <a:p>
            <a:endParaRPr lang="en-US" sz="1200" dirty="0" smtClean="0"/>
          </a:p>
          <a:p>
            <a:r>
              <a:rPr lang="en-US" sz="1200" dirty="0" smtClean="0"/>
              <a:t>1971: Microprocessor Integrates CPU Function onto a Single Chip</a:t>
            </a:r>
          </a:p>
          <a:p>
            <a:r>
              <a:rPr lang="en-US" sz="1200" dirty="0" smtClean="0"/>
              <a:t>Silicon-gate process technology and design advances squeeze computer central processing units (CPU) onto single chips.</a:t>
            </a:r>
            <a:endParaRPr lang="en-US" sz="1200" dirty="0"/>
          </a:p>
        </p:txBody>
      </p:sp>
    </p:spTree>
    <p:extLst>
      <p:ext uri="{BB962C8B-B14F-4D97-AF65-F5344CB8AC3E}">
        <p14:creationId xmlns:p14="http://schemas.microsoft.com/office/powerpoint/2010/main" val="1196610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bwMode="auto">
          <a:xfrm>
            <a:off x="49530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73152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smtClean="0"/>
              <a:t>FET</a:t>
            </a:r>
            <a:endParaRPr lang="de-DE" dirty="0"/>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54380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327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32766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1524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1981200" y="4828401"/>
            <a:ext cx="1524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Rechteck 35"/>
          <p:cNvSpPr/>
          <p:nvPr/>
        </p:nvSpPr>
        <p:spPr bwMode="auto">
          <a:xfrm>
            <a:off x="3048000" y="4828401"/>
            <a:ext cx="1524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Rechteck 36"/>
          <p:cNvSpPr/>
          <p:nvPr/>
        </p:nvSpPr>
        <p:spPr bwMode="auto">
          <a:xfrm>
            <a:off x="3352800" y="4828401"/>
            <a:ext cx="1524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N</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P</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N</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6019800" y="4648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708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hteck 46"/>
          <p:cNvSpPr/>
          <p:nvPr/>
        </p:nvSpPr>
        <p:spPr bwMode="auto">
          <a:xfrm>
            <a:off x="6096000" y="4876800"/>
            <a:ext cx="1524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Rechteck 48"/>
          <p:cNvSpPr/>
          <p:nvPr/>
        </p:nvSpPr>
        <p:spPr bwMode="auto">
          <a:xfrm>
            <a:off x="6858000" y="4876800"/>
            <a:ext cx="1524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N</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P</a:t>
            </a:r>
            <a:endParaRPr lang="de-DE" dirty="0"/>
          </a:p>
        </p:txBody>
      </p:sp>
      <p:sp>
        <p:nvSpPr>
          <p:cNvPr id="53" name="Textfeld 52"/>
          <p:cNvSpPr txBox="1"/>
          <p:nvPr/>
        </p:nvSpPr>
        <p:spPr>
          <a:xfrm>
            <a:off x="7086600" y="5590401"/>
            <a:ext cx="295274" cy="276999"/>
          </a:xfrm>
          <a:prstGeom prst="rect">
            <a:avLst/>
          </a:prstGeom>
          <a:noFill/>
        </p:spPr>
        <p:txBody>
          <a:bodyPr wrap="none" rtlCol="0">
            <a:spAutoFit/>
          </a:bodyPr>
          <a:lstStyle/>
          <a:p>
            <a:r>
              <a:rPr lang="de-DE" dirty="0" smtClean="0"/>
              <a:t>N</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457200" y="4371201"/>
            <a:ext cx="1326005" cy="276999"/>
          </a:xfrm>
          <a:prstGeom prst="rect">
            <a:avLst/>
          </a:prstGeom>
          <a:noFill/>
        </p:spPr>
        <p:txBody>
          <a:bodyPr wrap="none" rtlCol="0">
            <a:spAutoFit/>
          </a:bodyPr>
          <a:lstStyle/>
          <a:p>
            <a:r>
              <a:rPr lang="de-DE" dirty="0" smtClean="0"/>
              <a:t>Elektronendichte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648200" y="4371201"/>
            <a:ext cx="780983" cy="276999"/>
          </a:xfrm>
          <a:prstGeom prst="rect">
            <a:avLst/>
          </a:prstGeom>
          <a:noFill/>
        </p:spPr>
        <p:txBody>
          <a:bodyPr wrap="none" rtlCol="0">
            <a:spAutoFit/>
          </a:bodyPr>
          <a:lstStyle/>
          <a:p>
            <a:r>
              <a:rPr lang="de-DE" dirty="0" smtClean="0"/>
              <a:t>Potential</a:t>
            </a:r>
            <a:endParaRPr lang="de-DE" dirty="0"/>
          </a:p>
        </p:txBody>
      </p:sp>
      <p:cxnSp>
        <p:nvCxnSpPr>
          <p:cNvPr id="14345" name="Gerade Verbindung 14344"/>
          <p:cNvCxnSpPr/>
          <p:nvPr/>
        </p:nvCxnSpPr>
        <p:spPr bwMode="auto">
          <a:xfrm flipH="1">
            <a:off x="5791200" y="4648200"/>
            <a:ext cx="22860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73152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hteck 47"/>
          <p:cNvSpPr/>
          <p:nvPr/>
        </p:nvSpPr>
        <p:spPr bwMode="auto">
          <a:xfrm>
            <a:off x="5791200" y="4876800"/>
            <a:ext cx="1524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7086600" y="4648200"/>
            <a:ext cx="22860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hteck 71"/>
          <p:cNvSpPr/>
          <p:nvPr/>
        </p:nvSpPr>
        <p:spPr bwMode="auto">
          <a:xfrm>
            <a:off x="7162800" y="4876800"/>
            <a:ext cx="1524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mit Pfeil 5"/>
          <p:cNvCxnSpPr/>
          <p:nvPr/>
        </p:nvCxnSpPr>
        <p:spPr bwMode="auto">
          <a:xfrm>
            <a:off x="7239000" y="39624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7194437" y="4114800"/>
            <a:ext cx="1035861" cy="276999"/>
          </a:xfrm>
          <a:prstGeom prst="rect">
            <a:avLst/>
          </a:prstGeom>
          <a:noFill/>
        </p:spPr>
        <p:txBody>
          <a:bodyPr wrap="none" rtlCol="0">
            <a:spAutoFit/>
          </a:bodyPr>
          <a:lstStyle/>
          <a:p>
            <a:r>
              <a:rPr lang="de-DE" dirty="0" err="1" smtClean="0"/>
              <a:t>Donor</a:t>
            </a:r>
            <a:r>
              <a:rPr lang="de-DE" dirty="0" smtClean="0"/>
              <a:t>-Ionen</a:t>
            </a:r>
            <a:endParaRPr lang="de-DE" dirty="0"/>
          </a:p>
        </p:txBody>
      </p:sp>
      <p:cxnSp>
        <p:nvCxnSpPr>
          <p:cNvPr id="45" name="Gerade Verbindung mit Pfeil 44"/>
          <p:cNvCxnSpPr/>
          <p:nvPr/>
        </p:nvCxnSpPr>
        <p:spPr bwMode="auto">
          <a:xfrm>
            <a:off x="6934200" y="39624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feld 49"/>
          <p:cNvSpPr txBox="1"/>
          <p:nvPr/>
        </p:nvSpPr>
        <p:spPr>
          <a:xfrm>
            <a:off x="5772824" y="4114800"/>
            <a:ext cx="1225015" cy="276999"/>
          </a:xfrm>
          <a:prstGeom prst="rect">
            <a:avLst/>
          </a:prstGeom>
          <a:noFill/>
        </p:spPr>
        <p:txBody>
          <a:bodyPr wrap="none" rtlCol="0">
            <a:spAutoFit/>
          </a:bodyPr>
          <a:lstStyle/>
          <a:p>
            <a:r>
              <a:rPr lang="de-DE" dirty="0" smtClean="0"/>
              <a:t>Akzeptor-Ionen</a:t>
            </a:r>
            <a:endParaRPr lang="de-DE" dirty="0"/>
          </a:p>
        </p:txBody>
      </p:sp>
      <p:cxnSp>
        <p:nvCxnSpPr>
          <p:cNvPr id="13" name="Gerade Verbindung 12"/>
          <p:cNvCxnSpPr/>
          <p:nvPr/>
        </p:nvCxnSpPr>
        <p:spPr bwMode="auto">
          <a:xfrm flipV="1">
            <a:off x="19050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19050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667000" y="3505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2743200" y="3352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27432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V="1">
            <a:off x="35052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38912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bwMode="auto">
          <a:xfrm>
            <a:off x="49530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7543800" y="5410200"/>
            <a:ext cx="6096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smtClean="0"/>
              <a:t>FET</a:t>
            </a:r>
            <a:endParaRPr lang="de-DE" dirty="0"/>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54380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327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32766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1524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1981200" y="4828401"/>
            <a:ext cx="1524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Rechteck 35"/>
          <p:cNvSpPr/>
          <p:nvPr/>
        </p:nvSpPr>
        <p:spPr bwMode="auto">
          <a:xfrm>
            <a:off x="2743200" y="4828401"/>
            <a:ext cx="4572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Rechteck 36"/>
          <p:cNvSpPr/>
          <p:nvPr/>
        </p:nvSpPr>
        <p:spPr bwMode="auto">
          <a:xfrm>
            <a:off x="3352800" y="4828401"/>
            <a:ext cx="4572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N</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P</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N</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6019800" y="4648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708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hteck 46"/>
          <p:cNvSpPr/>
          <p:nvPr/>
        </p:nvSpPr>
        <p:spPr bwMode="auto">
          <a:xfrm>
            <a:off x="6096000" y="4876800"/>
            <a:ext cx="1524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Rechteck 48"/>
          <p:cNvSpPr/>
          <p:nvPr/>
        </p:nvSpPr>
        <p:spPr bwMode="auto">
          <a:xfrm>
            <a:off x="6629400" y="4876800"/>
            <a:ext cx="3810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N</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P</a:t>
            </a:r>
            <a:endParaRPr lang="de-DE" dirty="0"/>
          </a:p>
        </p:txBody>
      </p:sp>
      <p:sp>
        <p:nvSpPr>
          <p:cNvPr id="53" name="Textfeld 52"/>
          <p:cNvSpPr txBox="1"/>
          <p:nvPr/>
        </p:nvSpPr>
        <p:spPr>
          <a:xfrm>
            <a:off x="7086600" y="5590401"/>
            <a:ext cx="295274" cy="276999"/>
          </a:xfrm>
          <a:prstGeom prst="rect">
            <a:avLst/>
          </a:prstGeom>
          <a:noFill/>
        </p:spPr>
        <p:txBody>
          <a:bodyPr wrap="none" rtlCol="0">
            <a:spAutoFit/>
          </a:bodyPr>
          <a:lstStyle/>
          <a:p>
            <a:r>
              <a:rPr lang="de-DE" dirty="0" smtClean="0"/>
              <a:t>N</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457200" y="4371201"/>
            <a:ext cx="1326005" cy="276999"/>
          </a:xfrm>
          <a:prstGeom prst="rect">
            <a:avLst/>
          </a:prstGeom>
          <a:noFill/>
        </p:spPr>
        <p:txBody>
          <a:bodyPr wrap="none" rtlCol="0">
            <a:spAutoFit/>
          </a:bodyPr>
          <a:lstStyle/>
          <a:p>
            <a:r>
              <a:rPr lang="de-DE" dirty="0" smtClean="0"/>
              <a:t>Elektronendichte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648200" y="4371201"/>
            <a:ext cx="780983" cy="276999"/>
          </a:xfrm>
          <a:prstGeom prst="rect">
            <a:avLst/>
          </a:prstGeom>
          <a:noFill/>
        </p:spPr>
        <p:txBody>
          <a:bodyPr wrap="none" rtlCol="0">
            <a:spAutoFit/>
          </a:bodyPr>
          <a:lstStyle/>
          <a:p>
            <a:r>
              <a:rPr lang="de-DE" dirty="0" smtClean="0"/>
              <a:t>Potential</a:t>
            </a:r>
            <a:endParaRPr lang="de-DE" dirty="0"/>
          </a:p>
        </p:txBody>
      </p:sp>
      <p:cxnSp>
        <p:nvCxnSpPr>
          <p:cNvPr id="14345" name="Gerade Verbindung 14344"/>
          <p:cNvCxnSpPr/>
          <p:nvPr/>
        </p:nvCxnSpPr>
        <p:spPr bwMode="auto">
          <a:xfrm flipH="1">
            <a:off x="5791200" y="4648200"/>
            <a:ext cx="22860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7315200" y="59436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hteck 47"/>
          <p:cNvSpPr/>
          <p:nvPr/>
        </p:nvSpPr>
        <p:spPr bwMode="auto">
          <a:xfrm>
            <a:off x="5791200" y="4876800"/>
            <a:ext cx="1524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a:endCxn id="72" idx="2"/>
          </p:cNvCxnSpPr>
          <p:nvPr/>
        </p:nvCxnSpPr>
        <p:spPr bwMode="auto">
          <a:xfrm>
            <a:off x="7086600" y="4648200"/>
            <a:ext cx="266700" cy="1295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hteck 71"/>
          <p:cNvSpPr/>
          <p:nvPr/>
        </p:nvSpPr>
        <p:spPr bwMode="auto">
          <a:xfrm>
            <a:off x="7162800" y="5410200"/>
            <a:ext cx="3810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 name="Gerade Verbindung 12"/>
          <p:cNvCxnSpPr/>
          <p:nvPr/>
        </p:nvCxnSpPr>
        <p:spPr bwMode="auto">
          <a:xfrm flipV="1">
            <a:off x="19050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19050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667000" y="3505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2743200" y="3352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27432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V="1">
            <a:off x="35052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mit Pfeil 17"/>
          <p:cNvCxnSpPr/>
          <p:nvPr/>
        </p:nvCxnSpPr>
        <p:spPr bwMode="auto">
          <a:xfrm rot="10800000" flipH="1">
            <a:off x="2057400" y="3124200"/>
            <a:ext cx="12192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feld 18"/>
          <p:cNvSpPr txBox="1"/>
          <p:nvPr/>
        </p:nvSpPr>
        <p:spPr>
          <a:xfrm>
            <a:off x="2286000" y="2819400"/>
            <a:ext cx="402674" cy="276999"/>
          </a:xfrm>
          <a:prstGeom prst="rect">
            <a:avLst/>
          </a:prstGeom>
          <a:noFill/>
        </p:spPr>
        <p:txBody>
          <a:bodyPr wrap="none" rtlCol="0">
            <a:spAutoFit/>
          </a:bodyPr>
          <a:lstStyle/>
          <a:p>
            <a:r>
              <a:rPr lang="de-DE" dirty="0" smtClean="0"/>
              <a:t>I=0</a:t>
            </a:r>
            <a:endParaRPr lang="de-DE" dirty="0"/>
          </a:p>
        </p:txBody>
      </p:sp>
    </p:spTree>
    <p:extLst>
      <p:ext uri="{BB962C8B-B14F-4D97-AF65-F5344CB8AC3E}">
        <p14:creationId xmlns:p14="http://schemas.microsoft.com/office/powerpoint/2010/main" val="4188289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eck 65"/>
          <p:cNvSpPr/>
          <p:nvPr/>
        </p:nvSpPr>
        <p:spPr bwMode="auto">
          <a:xfrm>
            <a:off x="4953000" y="4876800"/>
            <a:ext cx="8382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Rechteck 66"/>
          <p:cNvSpPr/>
          <p:nvPr/>
        </p:nvSpPr>
        <p:spPr bwMode="auto">
          <a:xfrm>
            <a:off x="7543800" y="5410200"/>
            <a:ext cx="609600" cy="5334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2127250"/>
          </a:xfrm>
        </p:spPr>
        <p:txBody>
          <a:bodyPr/>
          <a:lstStyle/>
          <a:p>
            <a:r>
              <a:rPr lang="de-DE" dirty="0" smtClean="0"/>
              <a:t>FET</a:t>
            </a:r>
            <a:endParaRPr lang="de-DE" dirty="0"/>
          </a:p>
        </p:txBody>
      </p:sp>
      <p:cxnSp>
        <p:nvCxnSpPr>
          <p:cNvPr id="5" name="Gerade Verbindung 4"/>
          <p:cNvCxnSpPr/>
          <p:nvPr/>
        </p:nvCxnSpPr>
        <p:spPr bwMode="auto">
          <a:xfrm>
            <a:off x="220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1430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54380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327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3276600" y="4752201"/>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14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hteck 20"/>
          <p:cNvSpPr/>
          <p:nvPr/>
        </p:nvSpPr>
        <p:spPr bwMode="auto">
          <a:xfrm>
            <a:off x="2286000" y="4828401"/>
            <a:ext cx="1524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Rechteck 34"/>
          <p:cNvSpPr/>
          <p:nvPr/>
        </p:nvSpPr>
        <p:spPr bwMode="auto">
          <a:xfrm>
            <a:off x="1981200" y="4828401"/>
            <a:ext cx="1524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Rechteck 35"/>
          <p:cNvSpPr/>
          <p:nvPr/>
        </p:nvSpPr>
        <p:spPr bwMode="auto">
          <a:xfrm>
            <a:off x="2743200" y="4828401"/>
            <a:ext cx="457200" cy="457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Rechteck 36"/>
          <p:cNvSpPr/>
          <p:nvPr/>
        </p:nvSpPr>
        <p:spPr bwMode="auto">
          <a:xfrm>
            <a:off x="3352800" y="4828401"/>
            <a:ext cx="457200" cy="4572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6" name="Textfeld 14335"/>
          <p:cNvSpPr txBox="1"/>
          <p:nvPr/>
        </p:nvSpPr>
        <p:spPr>
          <a:xfrm>
            <a:off x="1219200" y="5285601"/>
            <a:ext cx="295274" cy="276999"/>
          </a:xfrm>
          <a:prstGeom prst="rect">
            <a:avLst/>
          </a:prstGeom>
          <a:noFill/>
        </p:spPr>
        <p:txBody>
          <a:bodyPr wrap="none" rtlCol="0">
            <a:spAutoFit/>
          </a:bodyPr>
          <a:lstStyle/>
          <a:p>
            <a:r>
              <a:rPr lang="de-DE" dirty="0" smtClean="0"/>
              <a:t>N</a:t>
            </a:r>
            <a:endParaRPr lang="de-DE" dirty="0"/>
          </a:p>
        </p:txBody>
      </p:sp>
      <p:sp>
        <p:nvSpPr>
          <p:cNvPr id="39" name="Textfeld 38"/>
          <p:cNvSpPr txBox="1"/>
          <p:nvPr/>
        </p:nvSpPr>
        <p:spPr>
          <a:xfrm>
            <a:off x="2209800" y="5590401"/>
            <a:ext cx="295274" cy="276999"/>
          </a:xfrm>
          <a:prstGeom prst="rect">
            <a:avLst/>
          </a:prstGeom>
          <a:noFill/>
        </p:spPr>
        <p:txBody>
          <a:bodyPr wrap="none" rtlCol="0">
            <a:spAutoFit/>
          </a:bodyPr>
          <a:lstStyle/>
          <a:p>
            <a:r>
              <a:rPr lang="de-DE" dirty="0" smtClean="0"/>
              <a:t>P</a:t>
            </a:r>
            <a:endParaRPr lang="de-DE" dirty="0"/>
          </a:p>
        </p:txBody>
      </p:sp>
      <p:sp>
        <p:nvSpPr>
          <p:cNvPr id="40" name="Textfeld 39"/>
          <p:cNvSpPr txBox="1"/>
          <p:nvPr/>
        </p:nvSpPr>
        <p:spPr>
          <a:xfrm>
            <a:off x="3276600" y="5590401"/>
            <a:ext cx="295274" cy="276999"/>
          </a:xfrm>
          <a:prstGeom prst="rect">
            <a:avLst/>
          </a:prstGeom>
          <a:noFill/>
        </p:spPr>
        <p:txBody>
          <a:bodyPr wrap="none" rtlCol="0">
            <a:spAutoFit/>
          </a:bodyPr>
          <a:lstStyle/>
          <a:p>
            <a:r>
              <a:rPr lang="de-DE" dirty="0" smtClean="0"/>
              <a:t>N</a:t>
            </a:r>
            <a:endParaRPr lang="de-DE" dirty="0"/>
          </a:p>
        </p:txBody>
      </p:sp>
      <p:cxnSp>
        <p:nvCxnSpPr>
          <p:cNvPr id="41" name="Gerade Verbindung 40"/>
          <p:cNvCxnSpPr/>
          <p:nvPr/>
        </p:nvCxnSpPr>
        <p:spPr bwMode="auto">
          <a:xfrm>
            <a:off x="6019800" y="45236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4953000" y="54102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6019800" y="4648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7086600" y="4599801"/>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a:off x="4953000" y="5590401"/>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hteck 46"/>
          <p:cNvSpPr/>
          <p:nvPr/>
        </p:nvSpPr>
        <p:spPr bwMode="auto">
          <a:xfrm>
            <a:off x="6096000" y="4876800"/>
            <a:ext cx="1524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Rechteck 48"/>
          <p:cNvSpPr/>
          <p:nvPr/>
        </p:nvSpPr>
        <p:spPr bwMode="auto">
          <a:xfrm>
            <a:off x="6629400" y="4876800"/>
            <a:ext cx="381000" cy="5334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Textfeld 50"/>
          <p:cNvSpPr txBox="1"/>
          <p:nvPr/>
        </p:nvSpPr>
        <p:spPr>
          <a:xfrm>
            <a:off x="5029200" y="5638800"/>
            <a:ext cx="295274" cy="276999"/>
          </a:xfrm>
          <a:prstGeom prst="rect">
            <a:avLst/>
          </a:prstGeom>
          <a:noFill/>
        </p:spPr>
        <p:txBody>
          <a:bodyPr wrap="none" rtlCol="0">
            <a:spAutoFit/>
          </a:bodyPr>
          <a:lstStyle/>
          <a:p>
            <a:r>
              <a:rPr lang="de-DE" dirty="0" smtClean="0"/>
              <a:t>N</a:t>
            </a:r>
            <a:endParaRPr lang="de-DE" dirty="0"/>
          </a:p>
        </p:txBody>
      </p:sp>
      <p:sp>
        <p:nvSpPr>
          <p:cNvPr id="52" name="Textfeld 51"/>
          <p:cNvSpPr txBox="1"/>
          <p:nvPr/>
        </p:nvSpPr>
        <p:spPr>
          <a:xfrm>
            <a:off x="6019800" y="5590401"/>
            <a:ext cx="295274" cy="276999"/>
          </a:xfrm>
          <a:prstGeom prst="rect">
            <a:avLst/>
          </a:prstGeom>
          <a:noFill/>
        </p:spPr>
        <p:txBody>
          <a:bodyPr wrap="none" rtlCol="0">
            <a:spAutoFit/>
          </a:bodyPr>
          <a:lstStyle/>
          <a:p>
            <a:r>
              <a:rPr lang="de-DE" dirty="0" smtClean="0"/>
              <a:t>P</a:t>
            </a:r>
            <a:endParaRPr lang="de-DE" dirty="0"/>
          </a:p>
        </p:txBody>
      </p:sp>
      <p:sp>
        <p:nvSpPr>
          <p:cNvPr id="53" name="Textfeld 52"/>
          <p:cNvSpPr txBox="1"/>
          <p:nvPr/>
        </p:nvSpPr>
        <p:spPr>
          <a:xfrm>
            <a:off x="7086600" y="5590401"/>
            <a:ext cx="295274" cy="276999"/>
          </a:xfrm>
          <a:prstGeom prst="rect">
            <a:avLst/>
          </a:prstGeom>
          <a:noFill/>
        </p:spPr>
        <p:txBody>
          <a:bodyPr wrap="none" rtlCol="0">
            <a:spAutoFit/>
          </a:bodyPr>
          <a:lstStyle/>
          <a:p>
            <a:r>
              <a:rPr lang="de-DE" dirty="0" smtClean="0"/>
              <a:t>N</a:t>
            </a:r>
            <a:endParaRPr lang="de-DE" dirty="0"/>
          </a:p>
        </p:txBody>
      </p:sp>
      <p:cxnSp>
        <p:nvCxnSpPr>
          <p:cNvPr id="14339" name="Gerade Verbindung mit Pfeil 14338"/>
          <p:cNvCxnSpPr/>
          <p:nvPr/>
        </p:nvCxnSpPr>
        <p:spPr bwMode="auto">
          <a:xfrm flipV="1">
            <a:off x="114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0" name="Textfeld 14339"/>
          <p:cNvSpPr txBox="1"/>
          <p:nvPr/>
        </p:nvSpPr>
        <p:spPr>
          <a:xfrm>
            <a:off x="457200" y="4371201"/>
            <a:ext cx="1326005" cy="276999"/>
          </a:xfrm>
          <a:prstGeom prst="rect">
            <a:avLst/>
          </a:prstGeom>
          <a:noFill/>
        </p:spPr>
        <p:txBody>
          <a:bodyPr wrap="none" rtlCol="0">
            <a:spAutoFit/>
          </a:bodyPr>
          <a:lstStyle/>
          <a:p>
            <a:r>
              <a:rPr lang="de-DE" dirty="0" smtClean="0"/>
              <a:t>Elektronendichte</a:t>
            </a:r>
            <a:endParaRPr lang="de-DE" dirty="0"/>
          </a:p>
        </p:txBody>
      </p:sp>
      <p:cxnSp>
        <p:nvCxnSpPr>
          <p:cNvPr id="57" name="Gerade Verbindung mit Pfeil 56"/>
          <p:cNvCxnSpPr/>
          <p:nvPr/>
        </p:nvCxnSpPr>
        <p:spPr bwMode="auto">
          <a:xfrm flipV="1">
            <a:off x="4953000" y="4295001"/>
            <a:ext cx="0" cy="1295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feld 57"/>
          <p:cNvSpPr txBox="1"/>
          <p:nvPr/>
        </p:nvSpPr>
        <p:spPr>
          <a:xfrm>
            <a:off x="4648200" y="4371201"/>
            <a:ext cx="780983" cy="276999"/>
          </a:xfrm>
          <a:prstGeom prst="rect">
            <a:avLst/>
          </a:prstGeom>
          <a:noFill/>
        </p:spPr>
        <p:txBody>
          <a:bodyPr wrap="none" rtlCol="0">
            <a:spAutoFit/>
          </a:bodyPr>
          <a:lstStyle/>
          <a:p>
            <a:r>
              <a:rPr lang="de-DE" dirty="0" smtClean="0"/>
              <a:t>Potential</a:t>
            </a:r>
            <a:endParaRPr lang="de-DE" dirty="0"/>
          </a:p>
        </p:txBody>
      </p:sp>
      <p:cxnSp>
        <p:nvCxnSpPr>
          <p:cNvPr id="14345" name="Gerade Verbindung 14344"/>
          <p:cNvCxnSpPr/>
          <p:nvPr/>
        </p:nvCxnSpPr>
        <p:spPr bwMode="auto">
          <a:xfrm flipH="1">
            <a:off x="5791200" y="4648200"/>
            <a:ext cx="22860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7315200" y="59436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hteck 47"/>
          <p:cNvSpPr/>
          <p:nvPr/>
        </p:nvSpPr>
        <p:spPr bwMode="auto">
          <a:xfrm>
            <a:off x="5791200" y="4876800"/>
            <a:ext cx="1524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a:endCxn id="72" idx="2"/>
          </p:cNvCxnSpPr>
          <p:nvPr/>
        </p:nvCxnSpPr>
        <p:spPr bwMode="auto">
          <a:xfrm>
            <a:off x="7086600" y="4648200"/>
            <a:ext cx="266700" cy="1295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hteck 71"/>
          <p:cNvSpPr/>
          <p:nvPr/>
        </p:nvSpPr>
        <p:spPr bwMode="auto">
          <a:xfrm>
            <a:off x="7162800" y="5410200"/>
            <a:ext cx="381000" cy="5334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 name="Gerade Verbindung 12"/>
          <p:cNvCxnSpPr/>
          <p:nvPr/>
        </p:nvCxnSpPr>
        <p:spPr bwMode="auto">
          <a:xfrm flipV="1">
            <a:off x="19050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19050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667000" y="3505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2743200" y="3352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2743200" y="3657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V="1">
            <a:off x="3505200" y="3657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echteck 49"/>
          <p:cNvSpPr/>
          <p:nvPr/>
        </p:nvSpPr>
        <p:spPr bwMode="auto">
          <a:xfrm>
            <a:off x="2438400" y="4114800"/>
            <a:ext cx="685800" cy="3048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p:nvPr/>
        </p:nvCxnSpPr>
        <p:spPr bwMode="auto">
          <a:xfrm>
            <a:off x="2209800" y="4114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p:nvPr/>
        </p:nvCxnSpPr>
        <p:spPr bwMode="auto">
          <a:xfrm>
            <a:off x="2286000" y="39624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flipH="1">
            <a:off x="1905000" y="4267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a:stCxn id="50" idx="1"/>
          </p:cNvCxnSpPr>
          <p:nvPr/>
        </p:nvCxnSpPr>
        <p:spPr bwMode="auto">
          <a:xfrm flipH="1">
            <a:off x="2286000" y="4267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72679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DSSMALL2_2">
  <a:themeElements>
    <a:clrScheme name="SDSSMALL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SSMALL2_2">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DSSMALL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SSMALL2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SSMALL2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SSMALL2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SSMALL2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SSMALL2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SSMALL2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SSMALL2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SSMALL2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SSMALL2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SSMALL2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SSMALL2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SDSSMALL2_2</Template>
  <TotalTime>0</TotalTime>
  <Words>3533</Words>
  <Application>Microsoft Office PowerPoint</Application>
  <PresentationFormat>Bildschirmpräsentation (4:3)</PresentationFormat>
  <Paragraphs>537</Paragraphs>
  <Slides>67</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67</vt:i4>
      </vt:variant>
    </vt:vector>
  </HeadingPairs>
  <TitlesOfParts>
    <vt:vector size="70" baseType="lpstr">
      <vt:lpstr>Arial</vt:lpstr>
      <vt:lpstr>Times New Roman</vt:lpstr>
      <vt:lpstr>SDSSMALL2_2</vt:lpstr>
      <vt:lpstr>Transistor</vt:lpstr>
      <vt:lpstr>PowerPoint-Präsentation</vt:lpstr>
      <vt:lpstr>PowerPoint-Präsentation</vt:lpstr>
      <vt:lpstr>PowerPoint-Präsentation</vt:lpstr>
      <vt:lpstr>PowerPoint-Präsentation</vt:lpstr>
      <vt:lpstr>Feldeffekttransistor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Bipolartransistor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Transistor - Geschichte</vt:lpstr>
      <vt:lpstr>PowerPoint-Präsentation</vt:lpstr>
      <vt:lpstr>PowerPoint-Präsentation</vt:lpstr>
      <vt:lpstr>PowerPoint-Präsentation</vt:lpstr>
      <vt:lpstr>PowerPoint-Präsentation</vt:lpstr>
      <vt:lpstr>PowerPoint-Präsentation</vt:lpstr>
      <vt:lpstr>Erster Transistor</vt:lpstr>
      <vt:lpstr>PowerPoint-Präsentation</vt:lpstr>
      <vt:lpstr>PowerPoint-Präsentation</vt:lpstr>
      <vt:lpstr>PowerPoint-Präsentation</vt:lpstr>
      <vt:lpstr>PowerPoint-Präsentation</vt:lpstr>
      <vt:lpstr>PowerPoint-Präsentation</vt:lpstr>
      <vt:lpstr>Erster kommerzieller Transistor</vt:lpstr>
      <vt:lpstr>Erster kommerzieller Transistor</vt:lpstr>
      <vt:lpstr>Erster kommerzieller Transistor</vt:lpstr>
      <vt:lpstr>Erster FET</vt:lpstr>
      <vt:lpstr>Silizium</vt:lpstr>
      <vt:lpstr>Zonenschmelzverfahren</vt:lpstr>
      <vt:lpstr>Erste Siliziumtransistoren</vt:lpstr>
      <vt:lpstr>PowerPoint-Präsentation</vt:lpstr>
      <vt:lpstr>Diffusion</vt:lpstr>
      <vt:lpstr>Erste diffusionsbasierte Transistoren</vt:lpstr>
      <vt:lpstr>PowerPoint-Präsentation</vt:lpstr>
      <vt:lpstr>PowerPoint-Präsentation</vt:lpstr>
      <vt:lpstr>SiO2 und Litographie</vt:lpstr>
      <vt:lpstr>Planare Transistoren</vt:lpstr>
      <vt:lpstr>PowerPoint-Präsentation</vt:lpstr>
      <vt:lpstr>MOSFET</vt:lpstr>
      <vt:lpstr>PowerPoint-Präsentation</vt:lpstr>
      <vt:lpstr>Erste IC</vt:lpstr>
      <vt:lpstr>Erste logische ICs</vt:lpstr>
      <vt:lpstr>PowerPoint-Präsentation</vt:lpstr>
      <vt:lpstr>(C)MOS ICs</vt:lpstr>
      <vt:lpstr>Erster Mikroprozessor</vt:lpstr>
      <vt:lpstr>Erster Mikroprozessor</vt:lpstr>
      <vt:lpstr>Moore‘s law</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University Mannheim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Ivan Peric</dc:creator>
  <cp:lastModifiedBy>Peric, Ivan (IPE)</cp:lastModifiedBy>
  <cp:revision>1460</cp:revision>
  <dcterms:created xsi:type="dcterms:W3CDTF">2010-08-30T10:07:17Z</dcterms:created>
  <dcterms:modified xsi:type="dcterms:W3CDTF">2017-05-11T21:13:02Z</dcterms:modified>
</cp:coreProperties>
</file>